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79.xml" ContentType="application/vnd.openxmlformats-officedocument.presentationml.slide+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Default Extension="gif" ContentType="image/gif"/>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99"/>
  </p:notesMasterIdLst>
  <p:handoutMasterIdLst>
    <p:handoutMasterId r:id="rId100"/>
  </p:handoutMasterIdLst>
  <p:sldIdLst>
    <p:sldId id="256" r:id="rId2"/>
    <p:sldId id="426" r:id="rId3"/>
    <p:sldId id="427" r:id="rId4"/>
    <p:sldId id="377" r:id="rId5"/>
    <p:sldId id="428" r:id="rId6"/>
    <p:sldId id="429" r:id="rId7"/>
    <p:sldId id="381" r:id="rId8"/>
    <p:sldId id="382" r:id="rId9"/>
    <p:sldId id="430" r:id="rId10"/>
    <p:sldId id="425" r:id="rId11"/>
    <p:sldId id="385" r:id="rId12"/>
    <p:sldId id="386" r:id="rId13"/>
    <p:sldId id="387" r:id="rId14"/>
    <p:sldId id="388" r:id="rId15"/>
    <p:sldId id="389" r:id="rId16"/>
    <p:sldId id="390" r:id="rId17"/>
    <p:sldId id="457" r:id="rId18"/>
    <p:sldId id="458" r:id="rId19"/>
    <p:sldId id="459" r:id="rId20"/>
    <p:sldId id="391" r:id="rId21"/>
    <p:sldId id="392" r:id="rId22"/>
    <p:sldId id="393" r:id="rId23"/>
    <p:sldId id="502" r:id="rId24"/>
    <p:sldId id="394" r:id="rId25"/>
    <p:sldId id="395" r:id="rId26"/>
    <p:sldId id="396" r:id="rId27"/>
    <p:sldId id="397" r:id="rId28"/>
    <p:sldId id="399" r:id="rId29"/>
    <p:sldId id="400" r:id="rId30"/>
    <p:sldId id="401" r:id="rId31"/>
    <p:sldId id="402" r:id="rId32"/>
    <p:sldId id="403" r:id="rId33"/>
    <p:sldId id="437" r:id="rId34"/>
    <p:sldId id="438" r:id="rId35"/>
    <p:sldId id="439" r:id="rId36"/>
    <p:sldId id="404" r:id="rId37"/>
    <p:sldId id="405" r:id="rId38"/>
    <p:sldId id="406" r:id="rId39"/>
    <p:sldId id="407" r:id="rId40"/>
    <p:sldId id="408" r:id="rId41"/>
    <p:sldId id="409" r:id="rId42"/>
    <p:sldId id="410" r:id="rId43"/>
    <p:sldId id="503" r:id="rId44"/>
    <p:sldId id="411" r:id="rId45"/>
    <p:sldId id="412" r:id="rId46"/>
    <p:sldId id="413" r:id="rId47"/>
    <p:sldId id="414" r:id="rId48"/>
    <p:sldId id="415" r:id="rId49"/>
    <p:sldId id="416" r:id="rId50"/>
    <p:sldId id="449" r:id="rId51"/>
    <p:sldId id="441" r:id="rId52"/>
    <p:sldId id="419" r:id="rId53"/>
    <p:sldId id="420" r:id="rId54"/>
    <p:sldId id="421" r:id="rId55"/>
    <p:sldId id="460" r:id="rId56"/>
    <p:sldId id="422" r:id="rId57"/>
    <p:sldId id="423" r:id="rId58"/>
    <p:sldId id="442" r:id="rId59"/>
    <p:sldId id="443" r:id="rId60"/>
    <p:sldId id="445" r:id="rId61"/>
    <p:sldId id="446" r:id="rId62"/>
    <p:sldId id="447" r:id="rId63"/>
    <p:sldId id="448" r:id="rId64"/>
    <p:sldId id="451" r:id="rId65"/>
    <p:sldId id="452" r:id="rId66"/>
    <p:sldId id="453" r:id="rId67"/>
    <p:sldId id="454" r:id="rId68"/>
    <p:sldId id="455" r:id="rId69"/>
    <p:sldId id="456" r:id="rId70"/>
    <p:sldId id="461" r:id="rId71"/>
    <p:sldId id="466" r:id="rId72"/>
    <p:sldId id="497" r:id="rId73"/>
    <p:sldId id="473" r:id="rId74"/>
    <p:sldId id="474" r:id="rId75"/>
    <p:sldId id="475" r:id="rId76"/>
    <p:sldId id="476" r:id="rId77"/>
    <p:sldId id="477" r:id="rId78"/>
    <p:sldId id="478" r:id="rId79"/>
    <p:sldId id="479" r:id="rId80"/>
    <p:sldId id="480" r:id="rId81"/>
    <p:sldId id="481" r:id="rId82"/>
    <p:sldId id="499" r:id="rId83"/>
    <p:sldId id="483" r:id="rId84"/>
    <p:sldId id="484" r:id="rId85"/>
    <p:sldId id="500" r:id="rId86"/>
    <p:sldId id="486" r:id="rId87"/>
    <p:sldId id="487" r:id="rId88"/>
    <p:sldId id="488" r:id="rId89"/>
    <p:sldId id="489" r:id="rId90"/>
    <p:sldId id="501" r:id="rId91"/>
    <p:sldId id="491" r:id="rId92"/>
    <p:sldId id="492" r:id="rId93"/>
    <p:sldId id="493" r:id="rId94"/>
    <p:sldId id="494" r:id="rId95"/>
    <p:sldId id="495" r:id="rId96"/>
    <p:sldId id="496" r:id="rId97"/>
    <p:sldId id="498" r:id="rId98"/>
  </p:sldIdLst>
  <p:sldSz cx="11630025" cy="6769100"/>
  <p:notesSz cx="9926638" cy="6797675"/>
  <p:defaultTextStyle>
    <a:defPPr>
      <a:defRPr lang="ar-EG"/>
    </a:defPPr>
    <a:lvl1pPr marL="0" algn="r" defTabSz="786236" rtl="1" eaLnBrk="1" latinLnBrk="0" hangingPunct="1">
      <a:defRPr sz="1600" kern="1200">
        <a:solidFill>
          <a:schemeClr val="tx1"/>
        </a:solidFill>
        <a:latin typeface="+mn-lt"/>
        <a:ea typeface="+mn-ea"/>
        <a:cs typeface="+mn-cs"/>
      </a:defRPr>
    </a:lvl1pPr>
    <a:lvl2pPr marL="393118" algn="r" defTabSz="786236" rtl="1" eaLnBrk="1" latinLnBrk="0" hangingPunct="1">
      <a:defRPr sz="1600" kern="1200">
        <a:solidFill>
          <a:schemeClr val="tx1"/>
        </a:solidFill>
        <a:latin typeface="+mn-lt"/>
        <a:ea typeface="+mn-ea"/>
        <a:cs typeface="+mn-cs"/>
      </a:defRPr>
    </a:lvl2pPr>
    <a:lvl3pPr marL="786236" algn="r" defTabSz="786236" rtl="1" eaLnBrk="1" latinLnBrk="0" hangingPunct="1">
      <a:defRPr sz="1600" kern="1200">
        <a:solidFill>
          <a:schemeClr val="tx1"/>
        </a:solidFill>
        <a:latin typeface="+mn-lt"/>
        <a:ea typeface="+mn-ea"/>
        <a:cs typeface="+mn-cs"/>
      </a:defRPr>
    </a:lvl3pPr>
    <a:lvl4pPr marL="1179354" algn="r" defTabSz="786236" rtl="1" eaLnBrk="1" latinLnBrk="0" hangingPunct="1">
      <a:defRPr sz="1600" kern="1200">
        <a:solidFill>
          <a:schemeClr val="tx1"/>
        </a:solidFill>
        <a:latin typeface="+mn-lt"/>
        <a:ea typeface="+mn-ea"/>
        <a:cs typeface="+mn-cs"/>
      </a:defRPr>
    </a:lvl4pPr>
    <a:lvl5pPr marL="1572472" algn="r" defTabSz="786236" rtl="1" eaLnBrk="1" latinLnBrk="0" hangingPunct="1">
      <a:defRPr sz="1600" kern="1200">
        <a:solidFill>
          <a:schemeClr val="tx1"/>
        </a:solidFill>
        <a:latin typeface="+mn-lt"/>
        <a:ea typeface="+mn-ea"/>
        <a:cs typeface="+mn-cs"/>
      </a:defRPr>
    </a:lvl5pPr>
    <a:lvl6pPr marL="1965589" algn="r" defTabSz="786236" rtl="1" eaLnBrk="1" latinLnBrk="0" hangingPunct="1">
      <a:defRPr sz="1600" kern="1200">
        <a:solidFill>
          <a:schemeClr val="tx1"/>
        </a:solidFill>
        <a:latin typeface="+mn-lt"/>
        <a:ea typeface="+mn-ea"/>
        <a:cs typeface="+mn-cs"/>
      </a:defRPr>
    </a:lvl6pPr>
    <a:lvl7pPr marL="2358706" algn="r" defTabSz="786236" rtl="1" eaLnBrk="1" latinLnBrk="0" hangingPunct="1">
      <a:defRPr sz="1600" kern="1200">
        <a:solidFill>
          <a:schemeClr val="tx1"/>
        </a:solidFill>
        <a:latin typeface="+mn-lt"/>
        <a:ea typeface="+mn-ea"/>
        <a:cs typeface="+mn-cs"/>
      </a:defRPr>
    </a:lvl7pPr>
    <a:lvl8pPr marL="2751824" algn="r" defTabSz="786236" rtl="1" eaLnBrk="1" latinLnBrk="0" hangingPunct="1">
      <a:defRPr sz="1600" kern="1200">
        <a:solidFill>
          <a:schemeClr val="tx1"/>
        </a:solidFill>
        <a:latin typeface="+mn-lt"/>
        <a:ea typeface="+mn-ea"/>
        <a:cs typeface="+mn-cs"/>
      </a:defRPr>
    </a:lvl8pPr>
    <a:lvl9pPr marL="3144942" algn="r" defTabSz="786236" rtl="1" eaLnBrk="1" latinLnBrk="0" hangingPunct="1">
      <a:defRPr sz="1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21"/>
    <a:srgbClr val="FF3300"/>
    <a:srgbClr val="006600"/>
    <a:srgbClr val="87BF61"/>
    <a:srgbClr val="FFE89F"/>
    <a:srgbClr val="FF6600"/>
    <a:srgbClr val="EFB511"/>
    <a:srgbClr val="000066"/>
    <a:srgbClr val="F09AD3"/>
    <a:srgbClr val="EAB2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85074" autoAdjust="0"/>
    <p:restoredTop sz="86380" autoAdjust="0"/>
  </p:normalViewPr>
  <p:slideViewPr>
    <p:cSldViewPr snapToGrid="0">
      <p:cViewPr>
        <p:scale>
          <a:sx n="75" d="100"/>
          <a:sy n="75" d="100"/>
        </p:scale>
        <p:origin x="-1272" y="-474"/>
      </p:cViewPr>
      <p:guideLst>
        <p:guide orient="horz" pos="2132"/>
        <p:guide pos="3663"/>
      </p:guideLst>
    </p:cSldViewPr>
  </p:slideViewPr>
  <p:outlineViewPr>
    <p:cViewPr>
      <p:scale>
        <a:sx n="33" d="100"/>
        <a:sy n="33" d="100"/>
      </p:scale>
      <p:origin x="0" y="2952"/>
    </p:cViewPr>
  </p:outlin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9930A2-14AE-467D-B7E8-AB576464A680}" type="doc">
      <dgm:prSet loTypeId="urn:microsoft.com/office/officeart/2005/8/layout/hList6" loCatId="list" qsTypeId="urn:microsoft.com/office/officeart/2005/8/quickstyle/3d8" qsCatId="3D" csTypeId="urn:microsoft.com/office/officeart/2005/8/colors/colorful5" csCatId="colorful" phldr="1"/>
      <dgm:spPr/>
      <dgm:t>
        <a:bodyPr/>
        <a:lstStyle/>
        <a:p>
          <a:pPr rtl="1"/>
          <a:endParaRPr lang="ar-EG"/>
        </a:p>
      </dgm:t>
    </dgm:pt>
    <dgm:pt modelId="{CA3285A2-B7E5-456A-B8E0-92D355DC85A9}">
      <dgm:prSet phldrT="[نص]" custT="1"/>
      <dgm:spPr>
        <a:solidFill>
          <a:srgbClr val="87BF61"/>
        </a:solidFill>
      </dgm:spPr>
      <dgm:t>
        <a:bodyPr/>
        <a:lstStyle/>
        <a:p>
          <a:pPr rtl="1"/>
          <a:r>
            <a:rPr lang="ar-EG" sz="4000" b="1" dirty="0" smtClean="0">
              <a:effectLst>
                <a:outerShdw blurRad="38100" dist="38100" dir="2700000" algn="tl">
                  <a:srgbClr val="000000">
                    <a:alpha val="43137"/>
                  </a:srgbClr>
                </a:outerShdw>
              </a:effectLst>
              <a:latin typeface="Traditional Arabic" pitchFamily="18" charset="-78"/>
              <a:cs typeface="mohammad bold art 1" pitchFamily="2" charset="-78"/>
            </a:rPr>
            <a:t>الأنشطة البحثية</a:t>
          </a:r>
        </a:p>
      </dgm:t>
    </dgm:pt>
    <dgm:pt modelId="{AF69722D-65A2-4A6A-8BB9-8D88C285243E}" type="parTrans" cxnId="{D0EF6107-10D1-473A-B377-2AACC480F81F}">
      <dgm:prSet/>
      <dgm:spPr/>
      <dgm:t>
        <a:bodyPr/>
        <a:lstStyle/>
        <a:p>
          <a:pPr rtl="1"/>
          <a:endParaRPr lang="ar-EG"/>
        </a:p>
      </dgm:t>
    </dgm:pt>
    <dgm:pt modelId="{9C750FE4-3182-499C-9122-2B0B5B5AF6E8}" type="sibTrans" cxnId="{D0EF6107-10D1-473A-B377-2AACC480F81F}">
      <dgm:prSet/>
      <dgm:spPr/>
      <dgm:t>
        <a:bodyPr/>
        <a:lstStyle/>
        <a:p>
          <a:pPr rtl="1"/>
          <a:endParaRPr lang="ar-EG"/>
        </a:p>
      </dgm:t>
    </dgm:pt>
    <dgm:pt modelId="{F836196A-63B8-4EC7-BE2B-C4256B51BB0C}">
      <dgm:prSet custT="1"/>
      <dgm:spPr>
        <a:solidFill>
          <a:srgbClr val="F09AD3"/>
        </a:solidFill>
      </dgm:spPr>
      <dgm:t>
        <a:bodyPr/>
        <a:lstStyle/>
        <a:p>
          <a:pPr rtl="1"/>
          <a:r>
            <a:rPr lang="ar-EG" sz="4000" b="1" dirty="0" smtClean="0">
              <a:solidFill>
                <a:schemeClr val="bg1"/>
              </a:solidFill>
              <a:effectLst>
                <a:outerShdw blurRad="38100" dist="38100" dir="2700000" algn="tl">
                  <a:srgbClr val="000000">
                    <a:alpha val="43137"/>
                  </a:srgbClr>
                </a:outerShdw>
              </a:effectLst>
              <a:latin typeface="Traditional Arabic" pitchFamily="18" charset="-78"/>
              <a:cs typeface="mohammad bold art 1" pitchFamily="2" charset="-78"/>
            </a:rPr>
            <a:t>تكليفات الوزارة</a:t>
          </a:r>
          <a:endParaRPr lang="ar-EG" sz="4000" b="1" dirty="0">
            <a:solidFill>
              <a:schemeClr val="bg1"/>
            </a:solidFill>
            <a:effectLst>
              <a:outerShdw blurRad="38100" dist="38100" dir="2700000" algn="tl">
                <a:srgbClr val="000000">
                  <a:alpha val="43137"/>
                </a:srgbClr>
              </a:outerShdw>
            </a:effectLst>
            <a:latin typeface="Traditional Arabic" pitchFamily="18" charset="-78"/>
            <a:cs typeface="mohammad bold art 1" pitchFamily="2" charset="-78"/>
          </a:endParaRPr>
        </a:p>
      </dgm:t>
    </dgm:pt>
    <dgm:pt modelId="{87F791DD-BE53-45D7-B403-6E47F0155640}" type="parTrans" cxnId="{5FABF128-AE26-4800-9CE4-A2C026987EAD}">
      <dgm:prSet/>
      <dgm:spPr/>
      <dgm:t>
        <a:bodyPr/>
        <a:lstStyle/>
        <a:p>
          <a:pPr rtl="1"/>
          <a:endParaRPr lang="ar-EG"/>
        </a:p>
      </dgm:t>
    </dgm:pt>
    <dgm:pt modelId="{A65E862C-1253-403B-B9CC-C5FD16D44DAD}" type="sibTrans" cxnId="{5FABF128-AE26-4800-9CE4-A2C026987EAD}">
      <dgm:prSet/>
      <dgm:spPr/>
      <dgm:t>
        <a:bodyPr/>
        <a:lstStyle/>
        <a:p>
          <a:pPr rtl="1"/>
          <a:endParaRPr lang="ar-EG"/>
        </a:p>
      </dgm:t>
    </dgm:pt>
    <dgm:pt modelId="{4BF99FA3-EEE9-4D93-AF16-02CB2CDDA04D}" type="pres">
      <dgm:prSet presAssocID="{F49930A2-14AE-467D-B7E8-AB576464A680}" presName="Name0" presStyleCnt="0">
        <dgm:presLayoutVars>
          <dgm:dir/>
          <dgm:resizeHandles val="exact"/>
        </dgm:presLayoutVars>
      </dgm:prSet>
      <dgm:spPr/>
      <dgm:t>
        <a:bodyPr/>
        <a:lstStyle/>
        <a:p>
          <a:pPr rtl="1"/>
          <a:endParaRPr lang="ar-EG"/>
        </a:p>
      </dgm:t>
    </dgm:pt>
    <dgm:pt modelId="{A16D81C6-616B-483D-8EE5-394C63E56A08}" type="pres">
      <dgm:prSet presAssocID="{F836196A-63B8-4EC7-BE2B-C4256B51BB0C}" presName="node" presStyleLbl="node1" presStyleIdx="0" presStyleCnt="2" custLinFactNeighborX="-38096">
        <dgm:presLayoutVars>
          <dgm:bulletEnabled val="1"/>
        </dgm:presLayoutVars>
      </dgm:prSet>
      <dgm:spPr/>
      <dgm:t>
        <a:bodyPr/>
        <a:lstStyle/>
        <a:p>
          <a:pPr rtl="1"/>
          <a:endParaRPr lang="ar-EG"/>
        </a:p>
      </dgm:t>
    </dgm:pt>
    <dgm:pt modelId="{983AC91C-6BE4-4932-B424-85977270D0FB}" type="pres">
      <dgm:prSet presAssocID="{A65E862C-1253-403B-B9CC-C5FD16D44DAD}" presName="sibTrans" presStyleCnt="0"/>
      <dgm:spPr/>
      <dgm:t>
        <a:bodyPr/>
        <a:lstStyle/>
        <a:p>
          <a:pPr rtl="1"/>
          <a:endParaRPr lang="ar-EG"/>
        </a:p>
      </dgm:t>
    </dgm:pt>
    <dgm:pt modelId="{79398FE6-8044-4604-9094-06ED03458C3A}" type="pres">
      <dgm:prSet presAssocID="{CA3285A2-B7E5-456A-B8E0-92D355DC85A9}" presName="node" presStyleLbl="node1" presStyleIdx="1" presStyleCnt="2">
        <dgm:presLayoutVars>
          <dgm:bulletEnabled val="1"/>
        </dgm:presLayoutVars>
      </dgm:prSet>
      <dgm:spPr/>
      <dgm:t>
        <a:bodyPr/>
        <a:lstStyle/>
        <a:p>
          <a:pPr rtl="1"/>
          <a:endParaRPr lang="ar-EG"/>
        </a:p>
      </dgm:t>
    </dgm:pt>
  </dgm:ptLst>
  <dgm:cxnLst>
    <dgm:cxn modelId="{CCBFCF85-083B-4B53-9C48-B2C9BCEE975C}" type="presOf" srcId="{F49930A2-14AE-467D-B7E8-AB576464A680}" destId="{4BF99FA3-EEE9-4D93-AF16-02CB2CDDA04D}" srcOrd="0" destOrd="0" presId="urn:microsoft.com/office/officeart/2005/8/layout/hList6"/>
    <dgm:cxn modelId="{553DACFF-9CEB-42D0-B5BC-7642EBCF6B78}" type="presOf" srcId="{CA3285A2-B7E5-456A-B8E0-92D355DC85A9}" destId="{79398FE6-8044-4604-9094-06ED03458C3A}" srcOrd="0" destOrd="0" presId="urn:microsoft.com/office/officeart/2005/8/layout/hList6"/>
    <dgm:cxn modelId="{D0EF6107-10D1-473A-B377-2AACC480F81F}" srcId="{F49930A2-14AE-467D-B7E8-AB576464A680}" destId="{CA3285A2-B7E5-456A-B8E0-92D355DC85A9}" srcOrd="1" destOrd="0" parTransId="{AF69722D-65A2-4A6A-8BB9-8D88C285243E}" sibTransId="{9C750FE4-3182-499C-9122-2B0B5B5AF6E8}"/>
    <dgm:cxn modelId="{5FABF128-AE26-4800-9CE4-A2C026987EAD}" srcId="{F49930A2-14AE-467D-B7E8-AB576464A680}" destId="{F836196A-63B8-4EC7-BE2B-C4256B51BB0C}" srcOrd="0" destOrd="0" parTransId="{87F791DD-BE53-45D7-B403-6E47F0155640}" sibTransId="{A65E862C-1253-403B-B9CC-C5FD16D44DAD}"/>
    <dgm:cxn modelId="{629A731D-2D63-4505-828A-8DBA12AC9236}" type="presOf" srcId="{F836196A-63B8-4EC7-BE2B-C4256B51BB0C}" destId="{A16D81C6-616B-483D-8EE5-394C63E56A08}" srcOrd="0" destOrd="0" presId="urn:microsoft.com/office/officeart/2005/8/layout/hList6"/>
    <dgm:cxn modelId="{F402B169-EDF9-431F-89BA-B6FC1C13B5B3}" type="presParOf" srcId="{4BF99FA3-EEE9-4D93-AF16-02CB2CDDA04D}" destId="{A16D81C6-616B-483D-8EE5-394C63E56A08}" srcOrd="0" destOrd="0" presId="urn:microsoft.com/office/officeart/2005/8/layout/hList6"/>
    <dgm:cxn modelId="{DB44587E-BB50-447A-9A92-FB5C28707102}" type="presParOf" srcId="{4BF99FA3-EEE9-4D93-AF16-02CB2CDDA04D}" destId="{983AC91C-6BE4-4932-B424-85977270D0FB}" srcOrd="1" destOrd="0" presId="urn:microsoft.com/office/officeart/2005/8/layout/hList6"/>
    <dgm:cxn modelId="{9D084010-5679-470E-8491-36831622F61D}" type="presParOf" srcId="{4BF99FA3-EEE9-4D93-AF16-02CB2CDDA04D}" destId="{79398FE6-8044-4604-9094-06ED03458C3A}" srcOrd="2" destOrd="0" presId="urn:microsoft.com/office/officeart/2005/8/layout/hList6"/>
  </dgm:cxnLst>
  <dgm:bg/>
  <dgm:whole/>
</dgm:dataModel>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625095" y="0"/>
            <a:ext cx="4301543" cy="339559"/>
          </a:xfrm>
          <a:prstGeom prst="rect">
            <a:avLst/>
          </a:prstGeom>
        </p:spPr>
        <p:txBody>
          <a:bodyPr vert="horz" lIns="90992" tIns="45496" rIns="90992" bIns="45496" rtlCol="1"/>
          <a:lstStyle>
            <a:lvl1pPr algn="r">
              <a:defRPr sz="1200"/>
            </a:lvl1pPr>
          </a:lstStyle>
          <a:p>
            <a:endParaRPr lang="ar-EG"/>
          </a:p>
        </p:txBody>
      </p:sp>
      <p:sp>
        <p:nvSpPr>
          <p:cNvPr id="3" name="Date Placeholder 2"/>
          <p:cNvSpPr>
            <a:spLocks noGrp="1"/>
          </p:cNvSpPr>
          <p:nvPr>
            <p:ph type="dt" sz="quarter" idx="1"/>
          </p:nvPr>
        </p:nvSpPr>
        <p:spPr>
          <a:xfrm>
            <a:off x="2298" y="0"/>
            <a:ext cx="4301543" cy="339559"/>
          </a:xfrm>
          <a:prstGeom prst="rect">
            <a:avLst/>
          </a:prstGeom>
        </p:spPr>
        <p:txBody>
          <a:bodyPr vert="horz" lIns="90992" tIns="45496" rIns="90992" bIns="45496" rtlCol="1"/>
          <a:lstStyle>
            <a:lvl1pPr algn="l">
              <a:defRPr sz="1200"/>
            </a:lvl1pPr>
          </a:lstStyle>
          <a:p>
            <a:fld id="{D590A4D3-DE6C-40F6-8F8F-A757735B25EC}" type="datetimeFigureOut">
              <a:rPr lang="ar-EG" smtClean="0"/>
              <a:pPr/>
              <a:t>09/01/1438</a:t>
            </a:fld>
            <a:endParaRPr lang="ar-EG"/>
          </a:p>
        </p:txBody>
      </p:sp>
      <p:sp>
        <p:nvSpPr>
          <p:cNvPr id="4" name="Footer Placeholder 3"/>
          <p:cNvSpPr>
            <a:spLocks noGrp="1"/>
          </p:cNvSpPr>
          <p:nvPr>
            <p:ph type="ftr" sz="quarter" idx="2"/>
          </p:nvPr>
        </p:nvSpPr>
        <p:spPr>
          <a:xfrm>
            <a:off x="5625095" y="6457032"/>
            <a:ext cx="4301543" cy="339559"/>
          </a:xfrm>
          <a:prstGeom prst="rect">
            <a:avLst/>
          </a:prstGeom>
        </p:spPr>
        <p:txBody>
          <a:bodyPr vert="horz" lIns="90992" tIns="45496" rIns="90992" bIns="45496" rtlCol="1" anchor="b"/>
          <a:lstStyle>
            <a:lvl1pPr algn="r">
              <a:defRPr sz="1200"/>
            </a:lvl1pPr>
          </a:lstStyle>
          <a:p>
            <a:endParaRPr lang="ar-EG"/>
          </a:p>
        </p:txBody>
      </p:sp>
      <p:sp>
        <p:nvSpPr>
          <p:cNvPr id="5" name="Slide Number Placeholder 4"/>
          <p:cNvSpPr>
            <a:spLocks noGrp="1"/>
          </p:cNvSpPr>
          <p:nvPr>
            <p:ph type="sldNum" sz="quarter" idx="3"/>
          </p:nvPr>
        </p:nvSpPr>
        <p:spPr>
          <a:xfrm>
            <a:off x="2298" y="6457032"/>
            <a:ext cx="4301543" cy="339559"/>
          </a:xfrm>
          <a:prstGeom prst="rect">
            <a:avLst/>
          </a:prstGeom>
        </p:spPr>
        <p:txBody>
          <a:bodyPr vert="horz" lIns="90992" tIns="45496" rIns="90992" bIns="45496" rtlCol="1" anchor="b"/>
          <a:lstStyle>
            <a:lvl1pPr algn="l">
              <a:defRPr sz="1200"/>
            </a:lvl1pPr>
          </a:lstStyle>
          <a:p>
            <a:fld id="{D9D8713E-E850-46F4-B6DF-57F6C6165561}" type="slidenum">
              <a:rPr lang="ar-EG" smtClean="0"/>
              <a:pPr/>
              <a:t>‹#›</a:t>
            </a:fld>
            <a:endParaRPr lang="ar-EG"/>
          </a:p>
        </p:txBody>
      </p:sp>
    </p:spTree>
    <p:extLst>
      <p:ext uri="{BB962C8B-B14F-4D97-AF65-F5344CB8AC3E}">
        <p14:creationId xmlns="" xmlns:p14="http://schemas.microsoft.com/office/powerpoint/2010/main" val="2777940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5625095" y="0"/>
            <a:ext cx="4301543" cy="339884"/>
          </a:xfrm>
          <a:prstGeom prst="rect">
            <a:avLst/>
          </a:prstGeom>
        </p:spPr>
        <p:txBody>
          <a:bodyPr vert="horz" lIns="90992" tIns="45496" rIns="90992" bIns="45496" rtlCol="1"/>
          <a:lstStyle>
            <a:lvl1pPr algn="r">
              <a:defRPr sz="1200"/>
            </a:lvl1pPr>
          </a:lstStyle>
          <a:p>
            <a:endParaRPr lang="ar-EG"/>
          </a:p>
        </p:txBody>
      </p:sp>
      <p:sp>
        <p:nvSpPr>
          <p:cNvPr id="3" name="Date Placeholder 2"/>
          <p:cNvSpPr>
            <a:spLocks noGrp="1"/>
          </p:cNvSpPr>
          <p:nvPr>
            <p:ph type="dt" idx="1"/>
          </p:nvPr>
        </p:nvSpPr>
        <p:spPr>
          <a:xfrm>
            <a:off x="2298" y="0"/>
            <a:ext cx="4301543" cy="339884"/>
          </a:xfrm>
          <a:prstGeom prst="rect">
            <a:avLst/>
          </a:prstGeom>
        </p:spPr>
        <p:txBody>
          <a:bodyPr vert="horz" lIns="90992" tIns="45496" rIns="90992" bIns="45496" rtlCol="1"/>
          <a:lstStyle>
            <a:lvl1pPr algn="l">
              <a:defRPr sz="1200"/>
            </a:lvl1pPr>
          </a:lstStyle>
          <a:p>
            <a:fld id="{2B90F025-C7FA-4AD2-B979-AC10DC7B5202}" type="datetimeFigureOut">
              <a:rPr lang="ar-EG" smtClean="0"/>
              <a:pPr/>
              <a:t>09/01/1438</a:t>
            </a:fld>
            <a:endParaRPr lang="ar-EG"/>
          </a:p>
        </p:txBody>
      </p:sp>
      <p:sp>
        <p:nvSpPr>
          <p:cNvPr id="4" name="Slide Image Placeholder 3"/>
          <p:cNvSpPr>
            <a:spLocks noGrp="1" noRot="1" noChangeAspect="1"/>
          </p:cNvSpPr>
          <p:nvPr>
            <p:ph type="sldImg" idx="2"/>
          </p:nvPr>
        </p:nvSpPr>
        <p:spPr>
          <a:xfrm>
            <a:off x="2773363" y="509588"/>
            <a:ext cx="4379912" cy="2549525"/>
          </a:xfrm>
          <a:prstGeom prst="rect">
            <a:avLst/>
          </a:prstGeom>
          <a:noFill/>
          <a:ln w="12700">
            <a:solidFill>
              <a:prstClr val="black"/>
            </a:solidFill>
          </a:ln>
        </p:spPr>
        <p:txBody>
          <a:bodyPr vert="horz" lIns="90992" tIns="45496" rIns="90992" bIns="45496" rtlCol="1" anchor="ctr"/>
          <a:lstStyle/>
          <a:p>
            <a:endParaRPr lang="ar-EG"/>
          </a:p>
        </p:txBody>
      </p:sp>
      <p:sp>
        <p:nvSpPr>
          <p:cNvPr id="5" name="Notes Placeholder 4"/>
          <p:cNvSpPr>
            <a:spLocks noGrp="1"/>
          </p:cNvSpPr>
          <p:nvPr>
            <p:ph type="body" sz="quarter" idx="3"/>
          </p:nvPr>
        </p:nvSpPr>
        <p:spPr>
          <a:xfrm>
            <a:off x="992664" y="3228896"/>
            <a:ext cx="7941310" cy="3058954"/>
          </a:xfrm>
          <a:prstGeom prst="rect">
            <a:avLst/>
          </a:prstGeom>
        </p:spPr>
        <p:txBody>
          <a:bodyPr vert="horz" lIns="90992" tIns="45496" rIns="90992" bIns="45496"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6" name="Footer Placeholder 5"/>
          <p:cNvSpPr>
            <a:spLocks noGrp="1"/>
          </p:cNvSpPr>
          <p:nvPr>
            <p:ph type="ftr" sz="quarter" idx="4"/>
          </p:nvPr>
        </p:nvSpPr>
        <p:spPr>
          <a:xfrm>
            <a:off x="5625095" y="6456612"/>
            <a:ext cx="4301543" cy="339884"/>
          </a:xfrm>
          <a:prstGeom prst="rect">
            <a:avLst/>
          </a:prstGeom>
        </p:spPr>
        <p:txBody>
          <a:bodyPr vert="horz" lIns="90992" tIns="45496" rIns="90992" bIns="45496" rtlCol="1" anchor="b"/>
          <a:lstStyle>
            <a:lvl1pPr algn="r">
              <a:defRPr sz="1200"/>
            </a:lvl1pPr>
          </a:lstStyle>
          <a:p>
            <a:endParaRPr lang="ar-EG"/>
          </a:p>
        </p:txBody>
      </p:sp>
      <p:sp>
        <p:nvSpPr>
          <p:cNvPr id="7" name="Slide Number Placeholder 6"/>
          <p:cNvSpPr>
            <a:spLocks noGrp="1"/>
          </p:cNvSpPr>
          <p:nvPr>
            <p:ph type="sldNum" sz="quarter" idx="5"/>
          </p:nvPr>
        </p:nvSpPr>
        <p:spPr>
          <a:xfrm>
            <a:off x="2298" y="6456612"/>
            <a:ext cx="4301543" cy="339884"/>
          </a:xfrm>
          <a:prstGeom prst="rect">
            <a:avLst/>
          </a:prstGeom>
        </p:spPr>
        <p:txBody>
          <a:bodyPr vert="horz" lIns="90992" tIns="45496" rIns="90992" bIns="45496" rtlCol="1" anchor="b"/>
          <a:lstStyle>
            <a:lvl1pPr algn="l">
              <a:defRPr sz="1200"/>
            </a:lvl1pPr>
          </a:lstStyle>
          <a:p>
            <a:fld id="{B5789DAE-02DD-4F02-972B-4F556FA29C89}" type="slidenum">
              <a:rPr lang="ar-EG" smtClean="0"/>
              <a:pPr/>
              <a:t>‹#›</a:t>
            </a:fld>
            <a:endParaRPr lang="ar-EG"/>
          </a:p>
        </p:txBody>
      </p:sp>
    </p:spTree>
    <p:extLst>
      <p:ext uri="{BB962C8B-B14F-4D97-AF65-F5344CB8AC3E}">
        <p14:creationId xmlns="" xmlns:p14="http://schemas.microsoft.com/office/powerpoint/2010/main" val="2250384479"/>
      </p:ext>
    </p:extLst>
  </p:cSld>
  <p:clrMap bg1="lt1" tx1="dk1" bg2="lt2" tx2="dk2" accent1="accent1" accent2="accent2" accent3="accent3" accent4="accent4" accent5="accent5" accent6="accent6" hlink="hlink" folHlink="folHlink"/>
  <p:notesStyle>
    <a:lvl1pPr marL="0" algn="r" defTabSz="786236" rtl="1" eaLnBrk="1" latinLnBrk="0" hangingPunct="1">
      <a:defRPr sz="1000" kern="1200">
        <a:solidFill>
          <a:schemeClr val="tx1"/>
        </a:solidFill>
        <a:latin typeface="+mn-lt"/>
        <a:ea typeface="+mn-ea"/>
        <a:cs typeface="+mn-cs"/>
      </a:defRPr>
    </a:lvl1pPr>
    <a:lvl2pPr marL="393118" algn="r" defTabSz="786236" rtl="1" eaLnBrk="1" latinLnBrk="0" hangingPunct="1">
      <a:defRPr sz="1000" kern="1200">
        <a:solidFill>
          <a:schemeClr val="tx1"/>
        </a:solidFill>
        <a:latin typeface="+mn-lt"/>
        <a:ea typeface="+mn-ea"/>
        <a:cs typeface="+mn-cs"/>
      </a:defRPr>
    </a:lvl2pPr>
    <a:lvl3pPr marL="786236" algn="r" defTabSz="786236" rtl="1" eaLnBrk="1" latinLnBrk="0" hangingPunct="1">
      <a:defRPr sz="1000" kern="1200">
        <a:solidFill>
          <a:schemeClr val="tx1"/>
        </a:solidFill>
        <a:latin typeface="+mn-lt"/>
        <a:ea typeface="+mn-ea"/>
        <a:cs typeface="+mn-cs"/>
      </a:defRPr>
    </a:lvl3pPr>
    <a:lvl4pPr marL="1179354" algn="r" defTabSz="786236" rtl="1" eaLnBrk="1" latinLnBrk="0" hangingPunct="1">
      <a:defRPr sz="1000" kern="1200">
        <a:solidFill>
          <a:schemeClr val="tx1"/>
        </a:solidFill>
        <a:latin typeface="+mn-lt"/>
        <a:ea typeface="+mn-ea"/>
        <a:cs typeface="+mn-cs"/>
      </a:defRPr>
    </a:lvl4pPr>
    <a:lvl5pPr marL="1572472" algn="r" defTabSz="786236" rtl="1" eaLnBrk="1" latinLnBrk="0" hangingPunct="1">
      <a:defRPr sz="1000" kern="1200">
        <a:solidFill>
          <a:schemeClr val="tx1"/>
        </a:solidFill>
        <a:latin typeface="+mn-lt"/>
        <a:ea typeface="+mn-ea"/>
        <a:cs typeface="+mn-cs"/>
      </a:defRPr>
    </a:lvl5pPr>
    <a:lvl6pPr marL="1965589" algn="r" defTabSz="786236" rtl="1" eaLnBrk="1" latinLnBrk="0" hangingPunct="1">
      <a:defRPr sz="1000" kern="1200">
        <a:solidFill>
          <a:schemeClr val="tx1"/>
        </a:solidFill>
        <a:latin typeface="+mn-lt"/>
        <a:ea typeface="+mn-ea"/>
        <a:cs typeface="+mn-cs"/>
      </a:defRPr>
    </a:lvl6pPr>
    <a:lvl7pPr marL="2358706" algn="r" defTabSz="786236" rtl="1" eaLnBrk="1" latinLnBrk="0" hangingPunct="1">
      <a:defRPr sz="1000" kern="1200">
        <a:solidFill>
          <a:schemeClr val="tx1"/>
        </a:solidFill>
        <a:latin typeface="+mn-lt"/>
        <a:ea typeface="+mn-ea"/>
        <a:cs typeface="+mn-cs"/>
      </a:defRPr>
    </a:lvl7pPr>
    <a:lvl8pPr marL="2751824" algn="r" defTabSz="786236" rtl="1" eaLnBrk="1" latinLnBrk="0" hangingPunct="1">
      <a:defRPr sz="1000" kern="1200">
        <a:solidFill>
          <a:schemeClr val="tx1"/>
        </a:solidFill>
        <a:latin typeface="+mn-lt"/>
        <a:ea typeface="+mn-ea"/>
        <a:cs typeface="+mn-cs"/>
      </a:defRPr>
    </a:lvl8pPr>
    <a:lvl9pPr marL="3144942" algn="r" defTabSz="786236" rtl="1" eaLnBrk="1" latinLnBrk="0" hangingPunct="1">
      <a:defRPr sz="1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53755" y="1107816"/>
            <a:ext cx="8722519" cy="2356649"/>
          </a:xfrm>
        </p:spPr>
        <p:txBody>
          <a:bodyPr anchor="b"/>
          <a:lstStyle>
            <a:lvl1pPr algn="ctr">
              <a:defRPr sz="5100"/>
            </a:lvl1pPr>
          </a:lstStyle>
          <a:p>
            <a:r>
              <a:rPr lang="en-US" smtClean="0"/>
              <a:t>Click to edit Master title style</a:t>
            </a:r>
            <a:endParaRPr lang="ar-EG"/>
          </a:p>
        </p:txBody>
      </p:sp>
      <p:sp>
        <p:nvSpPr>
          <p:cNvPr id="3" name="Subtitle 2"/>
          <p:cNvSpPr>
            <a:spLocks noGrp="1"/>
          </p:cNvSpPr>
          <p:nvPr>
            <p:ph type="subTitle" idx="1"/>
          </p:nvPr>
        </p:nvSpPr>
        <p:spPr>
          <a:xfrm>
            <a:off x="1453755" y="3555346"/>
            <a:ext cx="8722519" cy="1634299"/>
          </a:xfrm>
        </p:spPr>
        <p:txBody>
          <a:bodyPr/>
          <a:lstStyle>
            <a:lvl1pPr marL="0" indent="0" algn="ctr">
              <a:buNone/>
              <a:defRPr sz="2100"/>
            </a:lvl1pPr>
            <a:lvl2pPr marL="393118" indent="0" algn="ctr">
              <a:buNone/>
              <a:defRPr sz="1700"/>
            </a:lvl2pPr>
            <a:lvl3pPr marL="786236" indent="0" algn="ctr">
              <a:buNone/>
              <a:defRPr sz="1600"/>
            </a:lvl3pPr>
            <a:lvl4pPr marL="1179354" indent="0" algn="ctr">
              <a:buNone/>
              <a:defRPr sz="1400"/>
            </a:lvl4pPr>
            <a:lvl5pPr marL="1572472" indent="0" algn="ctr">
              <a:buNone/>
              <a:defRPr sz="1400"/>
            </a:lvl5pPr>
            <a:lvl6pPr marL="1965589" indent="0" algn="ctr">
              <a:buNone/>
              <a:defRPr sz="1400"/>
            </a:lvl6pPr>
            <a:lvl7pPr marL="2358706" indent="0" algn="ctr">
              <a:buNone/>
              <a:defRPr sz="1400"/>
            </a:lvl7pPr>
            <a:lvl8pPr marL="2751824" indent="0" algn="ctr">
              <a:buNone/>
              <a:defRPr sz="1400"/>
            </a:lvl8pPr>
            <a:lvl9pPr marL="3144942" indent="0" algn="ctr">
              <a:buNone/>
              <a:defRPr sz="1400"/>
            </a:lvl9pPr>
          </a:lstStyle>
          <a:p>
            <a:r>
              <a:rPr lang="en-US" smtClean="0"/>
              <a:t>Click to edit Master subtitle style</a:t>
            </a:r>
            <a:endParaRPr lang="ar-EG"/>
          </a:p>
        </p:txBody>
      </p:sp>
      <p:sp>
        <p:nvSpPr>
          <p:cNvPr id="4" name="Date Placeholder 3"/>
          <p:cNvSpPr>
            <a:spLocks noGrp="1"/>
          </p:cNvSpPr>
          <p:nvPr>
            <p:ph type="dt" sz="half" idx="10"/>
          </p:nvPr>
        </p:nvSpPr>
        <p:spPr/>
        <p:txBody>
          <a:bodyPr/>
          <a:lstStyle/>
          <a:p>
            <a:fld id="{BB5AAC9C-3752-4E17-BB8C-72DE6A2BC67F}" type="datetimeFigureOut">
              <a:rPr lang="ar-EG" smtClean="0"/>
              <a:pPr/>
              <a:t>09/01/1438</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4AD6761A-CE45-4A77-B297-024A8C67E310}" type="slidenum">
              <a:rPr lang="ar-EG" smtClean="0"/>
              <a:pPr/>
              <a:t>‹#›</a:t>
            </a:fld>
            <a:endParaRPr lang="ar-EG"/>
          </a:p>
        </p:txBody>
      </p:sp>
    </p:spTree>
    <p:extLst>
      <p:ext uri="{BB962C8B-B14F-4D97-AF65-F5344CB8AC3E}">
        <p14:creationId xmlns="" xmlns:p14="http://schemas.microsoft.com/office/powerpoint/2010/main" val="3281085343"/>
      </p:ext>
    </p:extLst>
  </p:cSld>
  <p:clrMapOvr>
    <a:masterClrMapping/>
  </p:clrMapOvr>
  <p:transition>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EG"/>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Date Placeholder 3"/>
          <p:cNvSpPr>
            <a:spLocks noGrp="1"/>
          </p:cNvSpPr>
          <p:nvPr>
            <p:ph type="dt" sz="half" idx="10"/>
          </p:nvPr>
        </p:nvSpPr>
        <p:spPr/>
        <p:txBody>
          <a:bodyPr/>
          <a:lstStyle/>
          <a:p>
            <a:fld id="{BB5AAC9C-3752-4E17-BB8C-72DE6A2BC67F}" type="datetimeFigureOut">
              <a:rPr lang="ar-EG" smtClean="0"/>
              <a:pPr/>
              <a:t>09/01/1438</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4AD6761A-CE45-4A77-B297-024A8C67E310}" type="slidenum">
              <a:rPr lang="ar-EG" smtClean="0"/>
              <a:pPr/>
              <a:t>‹#›</a:t>
            </a:fld>
            <a:endParaRPr lang="ar-EG"/>
          </a:p>
        </p:txBody>
      </p:sp>
    </p:spTree>
    <p:extLst>
      <p:ext uri="{BB962C8B-B14F-4D97-AF65-F5344CB8AC3E}">
        <p14:creationId xmlns="" xmlns:p14="http://schemas.microsoft.com/office/powerpoint/2010/main" val="692286467"/>
      </p:ext>
    </p:extLst>
  </p:cSld>
  <p:clrMapOvr>
    <a:masterClrMapping/>
  </p:clrMapOvr>
  <p:transition>
    <p:split orient="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22741" y="360392"/>
            <a:ext cx="2507724" cy="5736499"/>
          </a:xfrm>
        </p:spPr>
        <p:txBody>
          <a:bodyPr vert="eaVert"/>
          <a:lstStyle/>
          <a:p>
            <a:r>
              <a:rPr lang="en-US" smtClean="0"/>
              <a:t>Click to edit Master title style</a:t>
            </a:r>
            <a:endParaRPr lang="ar-EG"/>
          </a:p>
        </p:txBody>
      </p:sp>
      <p:sp>
        <p:nvSpPr>
          <p:cNvPr id="3" name="Vertical Text Placeholder 2"/>
          <p:cNvSpPr>
            <a:spLocks noGrp="1"/>
          </p:cNvSpPr>
          <p:nvPr>
            <p:ph type="body" orient="vert" idx="1"/>
          </p:nvPr>
        </p:nvSpPr>
        <p:spPr>
          <a:xfrm>
            <a:off x="799565" y="360392"/>
            <a:ext cx="7377797" cy="57364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Date Placeholder 3"/>
          <p:cNvSpPr>
            <a:spLocks noGrp="1"/>
          </p:cNvSpPr>
          <p:nvPr>
            <p:ph type="dt" sz="half" idx="10"/>
          </p:nvPr>
        </p:nvSpPr>
        <p:spPr/>
        <p:txBody>
          <a:bodyPr/>
          <a:lstStyle/>
          <a:p>
            <a:fld id="{BB5AAC9C-3752-4E17-BB8C-72DE6A2BC67F}" type="datetimeFigureOut">
              <a:rPr lang="ar-EG" smtClean="0"/>
              <a:pPr/>
              <a:t>09/01/1438</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4AD6761A-CE45-4A77-B297-024A8C67E310}" type="slidenum">
              <a:rPr lang="ar-EG" smtClean="0"/>
              <a:pPr/>
              <a:t>‹#›</a:t>
            </a:fld>
            <a:endParaRPr lang="ar-EG"/>
          </a:p>
        </p:txBody>
      </p:sp>
    </p:spTree>
    <p:extLst>
      <p:ext uri="{BB962C8B-B14F-4D97-AF65-F5344CB8AC3E}">
        <p14:creationId xmlns="" xmlns:p14="http://schemas.microsoft.com/office/powerpoint/2010/main" val="3530484118"/>
      </p:ext>
    </p:extLst>
  </p:cSld>
  <p:clrMapOvr>
    <a:masterClrMapping/>
  </p:clrMapOvr>
  <p:transition>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EG"/>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Date Placeholder 3"/>
          <p:cNvSpPr>
            <a:spLocks noGrp="1"/>
          </p:cNvSpPr>
          <p:nvPr>
            <p:ph type="dt" sz="half" idx="10"/>
          </p:nvPr>
        </p:nvSpPr>
        <p:spPr/>
        <p:txBody>
          <a:bodyPr/>
          <a:lstStyle/>
          <a:p>
            <a:fld id="{BB5AAC9C-3752-4E17-BB8C-72DE6A2BC67F}" type="datetimeFigureOut">
              <a:rPr lang="ar-EG" smtClean="0"/>
              <a:pPr/>
              <a:t>09/01/1438</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4AD6761A-CE45-4A77-B297-024A8C67E310}" type="slidenum">
              <a:rPr lang="ar-EG" smtClean="0"/>
              <a:pPr/>
              <a:t>‹#›</a:t>
            </a:fld>
            <a:endParaRPr lang="ar-EG"/>
          </a:p>
        </p:txBody>
      </p:sp>
    </p:spTree>
    <p:extLst>
      <p:ext uri="{BB962C8B-B14F-4D97-AF65-F5344CB8AC3E}">
        <p14:creationId xmlns="" xmlns:p14="http://schemas.microsoft.com/office/powerpoint/2010/main" val="2645956101"/>
      </p:ext>
    </p:extLst>
  </p:cSld>
  <p:clrMapOvr>
    <a:masterClrMapping/>
  </p:clrMapOvr>
  <p:transition>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3508" y="1687577"/>
            <a:ext cx="10030897" cy="2815757"/>
          </a:xfrm>
        </p:spPr>
        <p:txBody>
          <a:bodyPr anchor="b"/>
          <a:lstStyle>
            <a:lvl1pPr>
              <a:defRPr sz="5100"/>
            </a:lvl1pPr>
          </a:lstStyle>
          <a:p>
            <a:r>
              <a:rPr lang="en-US" smtClean="0"/>
              <a:t>Click to edit Master title style</a:t>
            </a:r>
            <a:endParaRPr lang="ar-EG"/>
          </a:p>
        </p:txBody>
      </p:sp>
      <p:sp>
        <p:nvSpPr>
          <p:cNvPr id="3" name="Text Placeholder 2"/>
          <p:cNvSpPr>
            <a:spLocks noGrp="1"/>
          </p:cNvSpPr>
          <p:nvPr>
            <p:ph type="body" idx="1"/>
          </p:nvPr>
        </p:nvSpPr>
        <p:spPr>
          <a:xfrm>
            <a:off x="793508" y="4529971"/>
            <a:ext cx="10030897" cy="1480741"/>
          </a:xfrm>
        </p:spPr>
        <p:txBody>
          <a:bodyPr/>
          <a:lstStyle>
            <a:lvl1pPr marL="0" indent="0">
              <a:buNone/>
              <a:defRPr sz="2100">
                <a:solidFill>
                  <a:schemeClr val="tx1">
                    <a:tint val="75000"/>
                  </a:schemeClr>
                </a:solidFill>
              </a:defRPr>
            </a:lvl1pPr>
            <a:lvl2pPr marL="393118" indent="0">
              <a:buNone/>
              <a:defRPr sz="1700">
                <a:solidFill>
                  <a:schemeClr val="tx1">
                    <a:tint val="75000"/>
                  </a:schemeClr>
                </a:solidFill>
              </a:defRPr>
            </a:lvl2pPr>
            <a:lvl3pPr marL="786236" indent="0">
              <a:buNone/>
              <a:defRPr sz="1600">
                <a:solidFill>
                  <a:schemeClr val="tx1">
                    <a:tint val="75000"/>
                  </a:schemeClr>
                </a:solidFill>
              </a:defRPr>
            </a:lvl3pPr>
            <a:lvl4pPr marL="1179354" indent="0">
              <a:buNone/>
              <a:defRPr sz="1400">
                <a:solidFill>
                  <a:schemeClr val="tx1">
                    <a:tint val="75000"/>
                  </a:schemeClr>
                </a:solidFill>
              </a:defRPr>
            </a:lvl4pPr>
            <a:lvl5pPr marL="1572472" indent="0">
              <a:buNone/>
              <a:defRPr sz="1400">
                <a:solidFill>
                  <a:schemeClr val="tx1">
                    <a:tint val="75000"/>
                  </a:schemeClr>
                </a:solidFill>
              </a:defRPr>
            </a:lvl5pPr>
            <a:lvl6pPr marL="1965589" indent="0">
              <a:buNone/>
              <a:defRPr sz="1400">
                <a:solidFill>
                  <a:schemeClr val="tx1">
                    <a:tint val="75000"/>
                  </a:schemeClr>
                </a:solidFill>
              </a:defRPr>
            </a:lvl6pPr>
            <a:lvl7pPr marL="2358706" indent="0">
              <a:buNone/>
              <a:defRPr sz="1400">
                <a:solidFill>
                  <a:schemeClr val="tx1">
                    <a:tint val="75000"/>
                  </a:schemeClr>
                </a:solidFill>
              </a:defRPr>
            </a:lvl7pPr>
            <a:lvl8pPr marL="2751824" indent="0">
              <a:buNone/>
              <a:defRPr sz="1400">
                <a:solidFill>
                  <a:schemeClr val="tx1">
                    <a:tint val="75000"/>
                  </a:schemeClr>
                </a:solidFill>
              </a:defRPr>
            </a:lvl8pPr>
            <a:lvl9pPr marL="3144942"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5AAC9C-3752-4E17-BB8C-72DE6A2BC67F}" type="datetimeFigureOut">
              <a:rPr lang="ar-EG" smtClean="0"/>
              <a:pPr/>
              <a:t>09/01/1438</a:t>
            </a:fld>
            <a:endParaRPr lang="ar-EG"/>
          </a:p>
        </p:txBody>
      </p:sp>
      <p:sp>
        <p:nvSpPr>
          <p:cNvPr id="5" name="Footer Placeholder 4"/>
          <p:cNvSpPr>
            <a:spLocks noGrp="1"/>
          </p:cNvSpPr>
          <p:nvPr>
            <p:ph type="ftr" sz="quarter" idx="11"/>
          </p:nvPr>
        </p:nvSpPr>
        <p:spPr/>
        <p:txBody>
          <a:bodyPr/>
          <a:lstStyle/>
          <a:p>
            <a:endParaRPr lang="ar-EG"/>
          </a:p>
        </p:txBody>
      </p:sp>
      <p:sp>
        <p:nvSpPr>
          <p:cNvPr id="6" name="Slide Number Placeholder 5"/>
          <p:cNvSpPr>
            <a:spLocks noGrp="1"/>
          </p:cNvSpPr>
          <p:nvPr>
            <p:ph type="sldNum" sz="quarter" idx="12"/>
          </p:nvPr>
        </p:nvSpPr>
        <p:spPr/>
        <p:txBody>
          <a:bodyPr/>
          <a:lstStyle/>
          <a:p>
            <a:fld id="{4AD6761A-CE45-4A77-B297-024A8C67E310}" type="slidenum">
              <a:rPr lang="ar-EG" smtClean="0"/>
              <a:pPr/>
              <a:t>‹#›</a:t>
            </a:fld>
            <a:endParaRPr lang="ar-EG"/>
          </a:p>
        </p:txBody>
      </p:sp>
    </p:spTree>
    <p:extLst>
      <p:ext uri="{BB962C8B-B14F-4D97-AF65-F5344CB8AC3E}">
        <p14:creationId xmlns="" xmlns:p14="http://schemas.microsoft.com/office/powerpoint/2010/main" val="54818414"/>
      </p:ext>
    </p:extLst>
  </p:cSld>
  <p:clrMapOvr>
    <a:masterClrMapping/>
  </p:clrMapOvr>
  <p:transition>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EG"/>
          </a:p>
        </p:txBody>
      </p:sp>
      <p:sp>
        <p:nvSpPr>
          <p:cNvPr id="3" name="Content Placeholder 2"/>
          <p:cNvSpPr>
            <a:spLocks noGrp="1"/>
          </p:cNvSpPr>
          <p:nvPr>
            <p:ph sz="half" idx="1"/>
          </p:nvPr>
        </p:nvSpPr>
        <p:spPr>
          <a:xfrm>
            <a:off x="799565" y="1801961"/>
            <a:ext cx="4942761" cy="42949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Content Placeholder 3"/>
          <p:cNvSpPr>
            <a:spLocks noGrp="1"/>
          </p:cNvSpPr>
          <p:nvPr>
            <p:ph sz="half" idx="2"/>
          </p:nvPr>
        </p:nvSpPr>
        <p:spPr>
          <a:xfrm>
            <a:off x="5887702" y="1801961"/>
            <a:ext cx="4942761" cy="42949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5" name="Date Placeholder 4"/>
          <p:cNvSpPr>
            <a:spLocks noGrp="1"/>
          </p:cNvSpPr>
          <p:nvPr>
            <p:ph type="dt" sz="half" idx="10"/>
          </p:nvPr>
        </p:nvSpPr>
        <p:spPr/>
        <p:txBody>
          <a:bodyPr/>
          <a:lstStyle/>
          <a:p>
            <a:fld id="{BB5AAC9C-3752-4E17-BB8C-72DE6A2BC67F}" type="datetimeFigureOut">
              <a:rPr lang="ar-EG" smtClean="0"/>
              <a:pPr/>
              <a:t>09/01/1438</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4AD6761A-CE45-4A77-B297-024A8C67E310}" type="slidenum">
              <a:rPr lang="ar-EG" smtClean="0"/>
              <a:pPr/>
              <a:t>‹#›</a:t>
            </a:fld>
            <a:endParaRPr lang="ar-EG"/>
          </a:p>
        </p:txBody>
      </p:sp>
    </p:spTree>
    <p:extLst>
      <p:ext uri="{BB962C8B-B14F-4D97-AF65-F5344CB8AC3E}">
        <p14:creationId xmlns="" xmlns:p14="http://schemas.microsoft.com/office/powerpoint/2010/main" val="1690366116"/>
      </p:ext>
    </p:extLst>
  </p:cSld>
  <p:clrMapOvr>
    <a:masterClrMapping/>
  </p:clrMapOvr>
  <p:transition>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01079" y="360395"/>
            <a:ext cx="10030897" cy="1308380"/>
          </a:xfrm>
        </p:spPr>
        <p:txBody>
          <a:bodyPr/>
          <a:lstStyle/>
          <a:p>
            <a:r>
              <a:rPr lang="en-US" smtClean="0"/>
              <a:t>Click to edit Master title style</a:t>
            </a:r>
            <a:endParaRPr lang="ar-EG"/>
          </a:p>
        </p:txBody>
      </p:sp>
      <p:sp>
        <p:nvSpPr>
          <p:cNvPr id="3" name="Text Placeholder 2"/>
          <p:cNvSpPr>
            <a:spLocks noGrp="1"/>
          </p:cNvSpPr>
          <p:nvPr>
            <p:ph type="body" idx="1"/>
          </p:nvPr>
        </p:nvSpPr>
        <p:spPr>
          <a:xfrm>
            <a:off x="801080" y="1659373"/>
            <a:ext cx="4920045" cy="813231"/>
          </a:xfrm>
        </p:spPr>
        <p:txBody>
          <a:bodyPr anchor="b"/>
          <a:lstStyle>
            <a:lvl1pPr marL="0" indent="0">
              <a:buNone/>
              <a:defRPr sz="2100" b="1"/>
            </a:lvl1pPr>
            <a:lvl2pPr marL="393118" indent="0">
              <a:buNone/>
              <a:defRPr sz="1700" b="1"/>
            </a:lvl2pPr>
            <a:lvl3pPr marL="786236" indent="0">
              <a:buNone/>
              <a:defRPr sz="1600" b="1"/>
            </a:lvl3pPr>
            <a:lvl4pPr marL="1179354" indent="0">
              <a:buNone/>
              <a:defRPr sz="1400" b="1"/>
            </a:lvl4pPr>
            <a:lvl5pPr marL="1572472" indent="0">
              <a:buNone/>
              <a:defRPr sz="1400" b="1"/>
            </a:lvl5pPr>
            <a:lvl6pPr marL="1965589" indent="0">
              <a:buNone/>
              <a:defRPr sz="1400" b="1"/>
            </a:lvl6pPr>
            <a:lvl7pPr marL="2358706" indent="0">
              <a:buNone/>
              <a:defRPr sz="1400" b="1"/>
            </a:lvl7pPr>
            <a:lvl8pPr marL="2751824" indent="0">
              <a:buNone/>
              <a:defRPr sz="1400" b="1"/>
            </a:lvl8pPr>
            <a:lvl9pPr marL="3144942" indent="0">
              <a:buNone/>
              <a:defRPr sz="1400" b="1"/>
            </a:lvl9pPr>
          </a:lstStyle>
          <a:p>
            <a:pPr lvl="0"/>
            <a:r>
              <a:rPr lang="en-US" smtClean="0"/>
              <a:t>Click to edit Master text styles</a:t>
            </a:r>
          </a:p>
        </p:txBody>
      </p:sp>
      <p:sp>
        <p:nvSpPr>
          <p:cNvPr id="4" name="Content Placeholder 3"/>
          <p:cNvSpPr>
            <a:spLocks noGrp="1"/>
          </p:cNvSpPr>
          <p:nvPr>
            <p:ph sz="half" idx="2"/>
          </p:nvPr>
        </p:nvSpPr>
        <p:spPr>
          <a:xfrm>
            <a:off x="801080" y="2472604"/>
            <a:ext cx="4920045" cy="36368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5" name="Text Placeholder 4"/>
          <p:cNvSpPr>
            <a:spLocks noGrp="1"/>
          </p:cNvSpPr>
          <p:nvPr>
            <p:ph type="body" sz="quarter" idx="3"/>
          </p:nvPr>
        </p:nvSpPr>
        <p:spPr>
          <a:xfrm>
            <a:off x="5887703" y="1659373"/>
            <a:ext cx="4944275" cy="813231"/>
          </a:xfrm>
        </p:spPr>
        <p:txBody>
          <a:bodyPr anchor="b"/>
          <a:lstStyle>
            <a:lvl1pPr marL="0" indent="0">
              <a:buNone/>
              <a:defRPr sz="2100" b="1"/>
            </a:lvl1pPr>
            <a:lvl2pPr marL="393118" indent="0">
              <a:buNone/>
              <a:defRPr sz="1700" b="1"/>
            </a:lvl2pPr>
            <a:lvl3pPr marL="786236" indent="0">
              <a:buNone/>
              <a:defRPr sz="1600" b="1"/>
            </a:lvl3pPr>
            <a:lvl4pPr marL="1179354" indent="0">
              <a:buNone/>
              <a:defRPr sz="1400" b="1"/>
            </a:lvl4pPr>
            <a:lvl5pPr marL="1572472" indent="0">
              <a:buNone/>
              <a:defRPr sz="1400" b="1"/>
            </a:lvl5pPr>
            <a:lvl6pPr marL="1965589" indent="0">
              <a:buNone/>
              <a:defRPr sz="1400" b="1"/>
            </a:lvl6pPr>
            <a:lvl7pPr marL="2358706" indent="0">
              <a:buNone/>
              <a:defRPr sz="1400" b="1"/>
            </a:lvl7pPr>
            <a:lvl8pPr marL="2751824" indent="0">
              <a:buNone/>
              <a:defRPr sz="1400" b="1"/>
            </a:lvl8pPr>
            <a:lvl9pPr marL="3144942" indent="0">
              <a:buNone/>
              <a:defRPr sz="1400" b="1"/>
            </a:lvl9pPr>
          </a:lstStyle>
          <a:p>
            <a:pPr lvl="0"/>
            <a:r>
              <a:rPr lang="en-US" smtClean="0"/>
              <a:t>Click to edit Master text styles</a:t>
            </a:r>
          </a:p>
        </p:txBody>
      </p:sp>
      <p:sp>
        <p:nvSpPr>
          <p:cNvPr id="6" name="Content Placeholder 5"/>
          <p:cNvSpPr>
            <a:spLocks noGrp="1"/>
          </p:cNvSpPr>
          <p:nvPr>
            <p:ph sz="quarter" idx="4"/>
          </p:nvPr>
        </p:nvSpPr>
        <p:spPr>
          <a:xfrm>
            <a:off x="5887703" y="2472604"/>
            <a:ext cx="4944275" cy="363682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7" name="Date Placeholder 6"/>
          <p:cNvSpPr>
            <a:spLocks noGrp="1"/>
          </p:cNvSpPr>
          <p:nvPr>
            <p:ph type="dt" sz="half" idx="10"/>
          </p:nvPr>
        </p:nvSpPr>
        <p:spPr/>
        <p:txBody>
          <a:bodyPr/>
          <a:lstStyle/>
          <a:p>
            <a:fld id="{BB5AAC9C-3752-4E17-BB8C-72DE6A2BC67F}" type="datetimeFigureOut">
              <a:rPr lang="ar-EG" smtClean="0"/>
              <a:pPr/>
              <a:t>09/01/1438</a:t>
            </a:fld>
            <a:endParaRPr lang="ar-EG"/>
          </a:p>
        </p:txBody>
      </p:sp>
      <p:sp>
        <p:nvSpPr>
          <p:cNvPr id="8" name="Footer Placeholder 7"/>
          <p:cNvSpPr>
            <a:spLocks noGrp="1"/>
          </p:cNvSpPr>
          <p:nvPr>
            <p:ph type="ftr" sz="quarter" idx="11"/>
          </p:nvPr>
        </p:nvSpPr>
        <p:spPr/>
        <p:txBody>
          <a:bodyPr/>
          <a:lstStyle/>
          <a:p>
            <a:endParaRPr lang="ar-EG"/>
          </a:p>
        </p:txBody>
      </p:sp>
      <p:sp>
        <p:nvSpPr>
          <p:cNvPr id="9" name="Slide Number Placeholder 8"/>
          <p:cNvSpPr>
            <a:spLocks noGrp="1"/>
          </p:cNvSpPr>
          <p:nvPr>
            <p:ph type="sldNum" sz="quarter" idx="12"/>
          </p:nvPr>
        </p:nvSpPr>
        <p:spPr/>
        <p:txBody>
          <a:bodyPr/>
          <a:lstStyle/>
          <a:p>
            <a:fld id="{4AD6761A-CE45-4A77-B297-024A8C67E310}" type="slidenum">
              <a:rPr lang="ar-EG" smtClean="0"/>
              <a:pPr/>
              <a:t>‹#›</a:t>
            </a:fld>
            <a:endParaRPr lang="ar-EG"/>
          </a:p>
        </p:txBody>
      </p:sp>
    </p:spTree>
    <p:extLst>
      <p:ext uri="{BB962C8B-B14F-4D97-AF65-F5344CB8AC3E}">
        <p14:creationId xmlns="" xmlns:p14="http://schemas.microsoft.com/office/powerpoint/2010/main" val="408998324"/>
      </p:ext>
    </p:extLst>
  </p:cSld>
  <p:clrMapOvr>
    <a:masterClrMapping/>
  </p:clrMapOvr>
  <p:transition>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ar-EG"/>
          </a:p>
        </p:txBody>
      </p:sp>
      <p:sp>
        <p:nvSpPr>
          <p:cNvPr id="3" name="Date Placeholder 2"/>
          <p:cNvSpPr>
            <a:spLocks noGrp="1"/>
          </p:cNvSpPr>
          <p:nvPr>
            <p:ph type="dt" sz="half" idx="10"/>
          </p:nvPr>
        </p:nvSpPr>
        <p:spPr/>
        <p:txBody>
          <a:bodyPr/>
          <a:lstStyle/>
          <a:p>
            <a:fld id="{BB5AAC9C-3752-4E17-BB8C-72DE6A2BC67F}" type="datetimeFigureOut">
              <a:rPr lang="ar-EG" smtClean="0"/>
              <a:pPr/>
              <a:t>09/01/1438</a:t>
            </a:fld>
            <a:endParaRPr lang="ar-EG"/>
          </a:p>
        </p:txBody>
      </p:sp>
      <p:sp>
        <p:nvSpPr>
          <p:cNvPr id="4" name="Footer Placeholder 3"/>
          <p:cNvSpPr>
            <a:spLocks noGrp="1"/>
          </p:cNvSpPr>
          <p:nvPr>
            <p:ph type="ftr" sz="quarter" idx="11"/>
          </p:nvPr>
        </p:nvSpPr>
        <p:spPr/>
        <p:txBody>
          <a:bodyPr/>
          <a:lstStyle/>
          <a:p>
            <a:endParaRPr lang="ar-EG"/>
          </a:p>
        </p:txBody>
      </p:sp>
      <p:sp>
        <p:nvSpPr>
          <p:cNvPr id="5" name="Slide Number Placeholder 4"/>
          <p:cNvSpPr>
            <a:spLocks noGrp="1"/>
          </p:cNvSpPr>
          <p:nvPr>
            <p:ph type="sldNum" sz="quarter" idx="12"/>
          </p:nvPr>
        </p:nvSpPr>
        <p:spPr/>
        <p:txBody>
          <a:bodyPr/>
          <a:lstStyle/>
          <a:p>
            <a:fld id="{4AD6761A-CE45-4A77-B297-024A8C67E310}" type="slidenum">
              <a:rPr lang="ar-EG" smtClean="0"/>
              <a:pPr/>
              <a:t>‹#›</a:t>
            </a:fld>
            <a:endParaRPr lang="ar-EG"/>
          </a:p>
        </p:txBody>
      </p:sp>
    </p:spTree>
    <p:extLst>
      <p:ext uri="{BB962C8B-B14F-4D97-AF65-F5344CB8AC3E}">
        <p14:creationId xmlns="" xmlns:p14="http://schemas.microsoft.com/office/powerpoint/2010/main" val="3726027421"/>
      </p:ext>
    </p:extLst>
  </p:cSld>
  <p:clrMapOvr>
    <a:masterClrMapping/>
  </p:clrMapOvr>
  <p:transition>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5AAC9C-3752-4E17-BB8C-72DE6A2BC67F}" type="datetimeFigureOut">
              <a:rPr lang="ar-EG" smtClean="0"/>
              <a:pPr/>
              <a:t>09/01/1438</a:t>
            </a:fld>
            <a:endParaRPr lang="ar-EG"/>
          </a:p>
        </p:txBody>
      </p:sp>
      <p:sp>
        <p:nvSpPr>
          <p:cNvPr id="3" name="Footer Placeholder 2"/>
          <p:cNvSpPr>
            <a:spLocks noGrp="1"/>
          </p:cNvSpPr>
          <p:nvPr>
            <p:ph type="ftr" sz="quarter" idx="11"/>
          </p:nvPr>
        </p:nvSpPr>
        <p:spPr/>
        <p:txBody>
          <a:bodyPr/>
          <a:lstStyle/>
          <a:p>
            <a:endParaRPr lang="ar-EG"/>
          </a:p>
        </p:txBody>
      </p:sp>
      <p:sp>
        <p:nvSpPr>
          <p:cNvPr id="4" name="Slide Number Placeholder 3"/>
          <p:cNvSpPr>
            <a:spLocks noGrp="1"/>
          </p:cNvSpPr>
          <p:nvPr>
            <p:ph type="sldNum" sz="quarter" idx="12"/>
          </p:nvPr>
        </p:nvSpPr>
        <p:spPr/>
        <p:txBody>
          <a:bodyPr/>
          <a:lstStyle/>
          <a:p>
            <a:fld id="{4AD6761A-CE45-4A77-B297-024A8C67E310}" type="slidenum">
              <a:rPr lang="ar-EG" smtClean="0"/>
              <a:pPr/>
              <a:t>‹#›</a:t>
            </a:fld>
            <a:endParaRPr lang="ar-EG"/>
          </a:p>
        </p:txBody>
      </p:sp>
    </p:spTree>
    <p:extLst>
      <p:ext uri="{BB962C8B-B14F-4D97-AF65-F5344CB8AC3E}">
        <p14:creationId xmlns="" xmlns:p14="http://schemas.microsoft.com/office/powerpoint/2010/main" val="1872806466"/>
      </p:ext>
    </p:extLst>
  </p:cSld>
  <p:clrMapOvr>
    <a:masterClrMapping/>
  </p:clrMapOvr>
  <p:transition>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1081" y="451274"/>
            <a:ext cx="3750986" cy="1579456"/>
          </a:xfrm>
        </p:spPr>
        <p:txBody>
          <a:bodyPr anchor="b"/>
          <a:lstStyle>
            <a:lvl1pPr>
              <a:defRPr sz="2700"/>
            </a:lvl1pPr>
          </a:lstStyle>
          <a:p>
            <a:r>
              <a:rPr lang="en-US" smtClean="0"/>
              <a:t>Click to edit Master title style</a:t>
            </a:r>
            <a:endParaRPr lang="ar-EG"/>
          </a:p>
        </p:txBody>
      </p:sp>
      <p:sp>
        <p:nvSpPr>
          <p:cNvPr id="3" name="Content Placeholder 2"/>
          <p:cNvSpPr>
            <a:spLocks noGrp="1"/>
          </p:cNvSpPr>
          <p:nvPr>
            <p:ph idx="1"/>
          </p:nvPr>
        </p:nvSpPr>
        <p:spPr>
          <a:xfrm>
            <a:off x="4944276" y="974627"/>
            <a:ext cx="5887700" cy="4810449"/>
          </a:xfrm>
        </p:spPr>
        <p:txBody>
          <a:bodyPr/>
          <a:lstStyle>
            <a:lvl1pPr>
              <a:defRPr sz="2700"/>
            </a:lvl1pPr>
            <a:lvl2pPr>
              <a:defRPr sz="2400"/>
            </a:lvl2pPr>
            <a:lvl3pPr>
              <a:defRPr sz="2100"/>
            </a:lvl3pPr>
            <a:lvl4pPr>
              <a:defRPr sz="1700"/>
            </a:lvl4pPr>
            <a:lvl5pPr>
              <a:defRPr sz="1700"/>
            </a:lvl5pPr>
            <a:lvl6pPr>
              <a:defRPr sz="1700"/>
            </a:lvl6pPr>
            <a:lvl7pPr>
              <a:defRPr sz="1700"/>
            </a:lvl7pPr>
            <a:lvl8pPr>
              <a:defRPr sz="1700"/>
            </a:lvl8pPr>
            <a:lvl9pPr>
              <a:defRPr sz="1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Text Placeholder 3"/>
          <p:cNvSpPr>
            <a:spLocks noGrp="1"/>
          </p:cNvSpPr>
          <p:nvPr>
            <p:ph type="body" sz="half" idx="2"/>
          </p:nvPr>
        </p:nvSpPr>
        <p:spPr>
          <a:xfrm>
            <a:off x="801081" y="2030731"/>
            <a:ext cx="3750986" cy="3762179"/>
          </a:xfrm>
        </p:spPr>
        <p:txBody>
          <a:bodyPr/>
          <a:lstStyle>
            <a:lvl1pPr marL="0" indent="0">
              <a:buNone/>
              <a:defRPr sz="1400"/>
            </a:lvl1pPr>
            <a:lvl2pPr marL="393118" indent="0">
              <a:buNone/>
              <a:defRPr sz="1200"/>
            </a:lvl2pPr>
            <a:lvl3pPr marL="786236" indent="0">
              <a:buNone/>
              <a:defRPr sz="1000"/>
            </a:lvl3pPr>
            <a:lvl4pPr marL="1179354" indent="0">
              <a:buNone/>
              <a:defRPr sz="800"/>
            </a:lvl4pPr>
            <a:lvl5pPr marL="1572472" indent="0">
              <a:buNone/>
              <a:defRPr sz="800"/>
            </a:lvl5pPr>
            <a:lvl6pPr marL="1965589" indent="0">
              <a:buNone/>
              <a:defRPr sz="800"/>
            </a:lvl6pPr>
            <a:lvl7pPr marL="2358706" indent="0">
              <a:buNone/>
              <a:defRPr sz="800"/>
            </a:lvl7pPr>
            <a:lvl8pPr marL="2751824" indent="0">
              <a:buNone/>
              <a:defRPr sz="800"/>
            </a:lvl8pPr>
            <a:lvl9pPr marL="3144942"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5AAC9C-3752-4E17-BB8C-72DE6A2BC67F}" type="datetimeFigureOut">
              <a:rPr lang="ar-EG" smtClean="0"/>
              <a:pPr/>
              <a:t>09/01/1438</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4AD6761A-CE45-4A77-B297-024A8C67E310}" type="slidenum">
              <a:rPr lang="ar-EG" smtClean="0"/>
              <a:pPr/>
              <a:t>‹#›</a:t>
            </a:fld>
            <a:endParaRPr lang="ar-EG"/>
          </a:p>
        </p:txBody>
      </p:sp>
    </p:spTree>
    <p:extLst>
      <p:ext uri="{BB962C8B-B14F-4D97-AF65-F5344CB8AC3E}">
        <p14:creationId xmlns="" xmlns:p14="http://schemas.microsoft.com/office/powerpoint/2010/main" val="4010175977"/>
      </p:ext>
    </p:extLst>
  </p:cSld>
  <p:clrMapOvr>
    <a:masterClrMapping/>
  </p:clrMapOvr>
  <p:transition>
    <p:split orient="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1081" y="451274"/>
            <a:ext cx="3750986" cy="1579456"/>
          </a:xfrm>
        </p:spPr>
        <p:txBody>
          <a:bodyPr anchor="b"/>
          <a:lstStyle>
            <a:lvl1pPr>
              <a:defRPr sz="2700"/>
            </a:lvl1pPr>
          </a:lstStyle>
          <a:p>
            <a:r>
              <a:rPr lang="en-US" smtClean="0"/>
              <a:t>Click to edit Master title style</a:t>
            </a:r>
            <a:endParaRPr lang="ar-EG"/>
          </a:p>
        </p:txBody>
      </p:sp>
      <p:sp>
        <p:nvSpPr>
          <p:cNvPr id="3" name="Picture Placeholder 2"/>
          <p:cNvSpPr>
            <a:spLocks noGrp="1"/>
          </p:cNvSpPr>
          <p:nvPr>
            <p:ph type="pic" idx="1"/>
          </p:nvPr>
        </p:nvSpPr>
        <p:spPr>
          <a:xfrm>
            <a:off x="4944276" y="974627"/>
            <a:ext cx="5887700" cy="4810449"/>
          </a:xfrm>
        </p:spPr>
        <p:txBody>
          <a:bodyPr/>
          <a:lstStyle>
            <a:lvl1pPr marL="0" indent="0">
              <a:buNone/>
              <a:defRPr sz="2700"/>
            </a:lvl1pPr>
            <a:lvl2pPr marL="393118" indent="0">
              <a:buNone/>
              <a:defRPr sz="2400"/>
            </a:lvl2pPr>
            <a:lvl3pPr marL="786236" indent="0">
              <a:buNone/>
              <a:defRPr sz="2100"/>
            </a:lvl3pPr>
            <a:lvl4pPr marL="1179354" indent="0">
              <a:buNone/>
              <a:defRPr sz="1700"/>
            </a:lvl4pPr>
            <a:lvl5pPr marL="1572472" indent="0">
              <a:buNone/>
              <a:defRPr sz="1700"/>
            </a:lvl5pPr>
            <a:lvl6pPr marL="1965589" indent="0">
              <a:buNone/>
              <a:defRPr sz="1700"/>
            </a:lvl6pPr>
            <a:lvl7pPr marL="2358706" indent="0">
              <a:buNone/>
              <a:defRPr sz="1700"/>
            </a:lvl7pPr>
            <a:lvl8pPr marL="2751824" indent="0">
              <a:buNone/>
              <a:defRPr sz="1700"/>
            </a:lvl8pPr>
            <a:lvl9pPr marL="3144942" indent="0">
              <a:buNone/>
              <a:defRPr sz="1700"/>
            </a:lvl9pPr>
          </a:lstStyle>
          <a:p>
            <a:endParaRPr lang="ar-EG"/>
          </a:p>
        </p:txBody>
      </p:sp>
      <p:sp>
        <p:nvSpPr>
          <p:cNvPr id="4" name="Text Placeholder 3"/>
          <p:cNvSpPr>
            <a:spLocks noGrp="1"/>
          </p:cNvSpPr>
          <p:nvPr>
            <p:ph type="body" sz="half" idx="2"/>
          </p:nvPr>
        </p:nvSpPr>
        <p:spPr>
          <a:xfrm>
            <a:off x="801081" y="2030731"/>
            <a:ext cx="3750986" cy="3762179"/>
          </a:xfrm>
        </p:spPr>
        <p:txBody>
          <a:bodyPr/>
          <a:lstStyle>
            <a:lvl1pPr marL="0" indent="0">
              <a:buNone/>
              <a:defRPr sz="1400"/>
            </a:lvl1pPr>
            <a:lvl2pPr marL="393118" indent="0">
              <a:buNone/>
              <a:defRPr sz="1200"/>
            </a:lvl2pPr>
            <a:lvl3pPr marL="786236" indent="0">
              <a:buNone/>
              <a:defRPr sz="1000"/>
            </a:lvl3pPr>
            <a:lvl4pPr marL="1179354" indent="0">
              <a:buNone/>
              <a:defRPr sz="800"/>
            </a:lvl4pPr>
            <a:lvl5pPr marL="1572472" indent="0">
              <a:buNone/>
              <a:defRPr sz="800"/>
            </a:lvl5pPr>
            <a:lvl6pPr marL="1965589" indent="0">
              <a:buNone/>
              <a:defRPr sz="800"/>
            </a:lvl6pPr>
            <a:lvl7pPr marL="2358706" indent="0">
              <a:buNone/>
              <a:defRPr sz="800"/>
            </a:lvl7pPr>
            <a:lvl8pPr marL="2751824" indent="0">
              <a:buNone/>
              <a:defRPr sz="800"/>
            </a:lvl8pPr>
            <a:lvl9pPr marL="3144942"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5AAC9C-3752-4E17-BB8C-72DE6A2BC67F}" type="datetimeFigureOut">
              <a:rPr lang="ar-EG" smtClean="0"/>
              <a:pPr/>
              <a:t>09/01/1438</a:t>
            </a:fld>
            <a:endParaRPr lang="ar-EG"/>
          </a:p>
        </p:txBody>
      </p:sp>
      <p:sp>
        <p:nvSpPr>
          <p:cNvPr id="6" name="Footer Placeholder 5"/>
          <p:cNvSpPr>
            <a:spLocks noGrp="1"/>
          </p:cNvSpPr>
          <p:nvPr>
            <p:ph type="ftr" sz="quarter" idx="11"/>
          </p:nvPr>
        </p:nvSpPr>
        <p:spPr/>
        <p:txBody>
          <a:bodyPr/>
          <a:lstStyle/>
          <a:p>
            <a:endParaRPr lang="ar-EG"/>
          </a:p>
        </p:txBody>
      </p:sp>
      <p:sp>
        <p:nvSpPr>
          <p:cNvPr id="7" name="Slide Number Placeholder 6"/>
          <p:cNvSpPr>
            <a:spLocks noGrp="1"/>
          </p:cNvSpPr>
          <p:nvPr>
            <p:ph type="sldNum" sz="quarter" idx="12"/>
          </p:nvPr>
        </p:nvSpPr>
        <p:spPr/>
        <p:txBody>
          <a:bodyPr/>
          <a:lstStyle/>
          <a:p>
            <a:fld id="{4AD6761A-CE45-4A77-B297-024A8C67E310}" type="slidenum">
              <a:rPr lang="ar-EG" smtClean="0"/>
              <a:pPr/>
              <a:t>‹#›</a:t>
            </a:fld>
            <a:endParaRPr lang="ar-EG"/>
          </a:p>
        </p:txBody>
      </p:sp>
    </p:spTree>
    <p:extLst>
      <p:ext uri="{BB962C8B-B14F-4D97-AF65-F5344CB8AC3E}">
        <p14:creationId xmlns="" xmlns:p14="http://schemas.microsoft.com/office/powerpoint/2010/main" val="4013853392"/>
      </p:ext>
    </p:extLst>
  </p:cSld>
  <p:clrMapOvr>
    <a:masterClrMapping/>
  </p:clrMapOvr>
  <p:transition>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9566" y="360395"/>
            <a:ext cx="10030897" cy="1308380"/>
          </a:xfrm>
          <a:prstGeom prst="rect">
            <a:avLst/>
          </a:prstGeom>
        </p:spPr>
        <p:txBody>
          <a:bodyPr vert="horz" lIns="78623" tIns="39312" rIns="78623" bIns="39312" rtlCol="1" anchor="ctr">
            <a:normAutofit/>
          </a:bodyPr>
          <a:lstStyle/>
          <a:p>
            <a:r>
              <a:rPr lang="en-US" smtClean="0"/>
              <a:t>Click to edit Master title style</a:t>
            </a:r>
            <a:endParaRPr lang="ar-EG"/>
          </a:p>
        </p:txBody>
      </p:sp>
      <p:sp>
        <p:nvSpPr>
          <p:cNvPr id="3" name="Text Placeholder 2"/>
          <p:cNvSpPr>
            <a:spLocks noGrp="1"/>
          </p:cNvSpPr>
          <p:nvPr>
            <p:ph type="body" idx="1"/>
          </p:nvPr>
        </p:nvSpPr>
        <p:spPr>
          <a:xfrm>
            <a:off x="799566" y="1801961"/>
            <a:ext cx="10030897" cy="4294932"/>
          </a:xfrm>
          <a:prstGeom prst="rect">
            <a:avLst/>
          </a:prstGeom>
        </p:spPr>
        <p:txBody>
          <a:bodyPr vert="horz" lIns="78623" tIns="39312" rIns="78623" bIns="39312"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ar-EG"/>
          </a:p>
        </p:txBody>
      </p:sp>
      <p:sp>
        <p:nvSpPr>
          <p:cNvPr id="4" name="Date Placeholder 3"/>
          <p:cNvSpPr>
            <a:spLocks noGrp="1"/>
          </p:cNvSpPr>
          <p:nvPr>
            <p:ph type="dt" sz="half" idx="2"/>
          </p:nvPr>
        </p:nvSpPr>
        <p:spPr>
          <a:xfrm>
            <a:off x="8213708" y="6273955"/>
            <a:ext cx="2616755" cy="360392"/>
          </a:xfrm>
          <a:prstGeom prst="rect">
            <a:avLst/>
          </a:prstGeom>
        </p:spPr>
        <p:txBody>
          <a:bodyPr vert="horz" lIns="78623" tIns="39312" rIns="78623" bIns="39312" rtlCol="1" anchor="ctr"/>
          <a:lstStyle>
            <a:lvl1pPr algn="r">
              <a:defRPr sz="1000">
                <a:solidFill>
                  <a:schemeClr val="tx1">
                    <a:tint val="75000"/>
                  </a:schemeClr>
                </a:solidFill>
              </a:defRPr>
            </a:lvl1pPr>
          </a:lstStyle>
          <a:p>
            <a:fld id="{BB5AAC9C-3752-4E17-BB8C-72DE6A2BC67F}" type="datetimeFigureOut">
              <a:rPr lang="ar-EG" smtClean="0"/>
              <a:pPr/>
              <a:t>09/01/1438</a:t>
            </a:fld>
            <a:endParaRPr lang="ar-EG"/>
          </a:p>
        </p:txBody>
      </p:sp>
      <p:sp>
        <p:nvSpPr>
          <p:cNvPr id="5" name="Footer Placeholder 4"/>
          <p:cNvSpPr>
            <a:spLocks noGrp="1"/>
          </p:cNvSpPr>
          <p:nvPr>
            <p:ph type="ftr" sz="quarter" idx="3"/>
          </p:nvPr>
        </p:nvSpPr>
        <p:spPr>
          <a:xfrm>
            <a:off x="3852449" y="6273955"/>
            <a:ext cx="3925133" cy="360392"/>
          </a:xfrm>
          <a:prstGeom prst="rect">
            <a:avLst/>
          </a:prstGeom>
        </p:spPr>
        <p:txBody>
          <a:bodyPr vert="horz" lIns="78623" tIns="39312" rIns="78623" bIns="39312" rtlCol="1" anchor="ctr"/>
          <a:lstStyle>
            <a:lvl1pPr algn="ctr">
              <a:defRPr sz="1000">
                <a:solidFill>
                  <a:schemeClr val="tx1">
                    <a:tint val="75000"/>
                  </a:schemeClr>
                </a:solidFill>
              </a:defRPr>
            </a:lvl1pPr>
          </a:lstStyle>
          <a:p>
            <a:endParaRPr lang="ar-EG"/>
          </a:p>
        </p:txBody>
      </p:sp>
      <p:sp>
        <p:nvSpPr>
          <p:cNvPr id="6" name="Slide Number Placeholder 5"/>
          <p:cNvSpPr>
            <a:spLocks noGrp="1"/>
          </p:cNvSpPr>
          <p:nvPr>
            <p:ph type="sldNum" sz="quarter" idx="4"/>
          </p:nvPr>
        </p:nvSpPr>
        <p:spPr>
          <a:xfrm>
            <a:off x="799567" y="6273955"/>
            <a:ext cx="2616755" cy="360392"/>
          </a:xfrm>
          <a:prstGeom prst="rect">
            <a:avLst/>
          </a:prstGeom>
        </p:spPr>
        <p:txBody>
          <a:bodyPr vert="horz" lIns="78623" tIns="39312" rIns="78623" bIns="39312" rtlCol="1" anchor="ctr"/>
          <a:lstStyle>
            <a:lvl1pPr algn="l">
              <a:defRPr sz="1000">
                <a:solidFill>
                  <a:schemeClr val="tx1">
                    <a:tint val="75000"/>
                  </a:schemeClr>
                </a:solidFill>
              </a:defRPr>
            </a:lvl1pPr>
          </a:lstStyle>
          <a:p>
            <a:fld id="{4AD6761A-CE45-4A77-B297-024A8C67E310}" type="slidenum">
              <a:rPr lang="ar-EG" smtClean="0"/>
              <a:pPr/>
              <a:t>‹#›</a:t>
            </a:fld>
            <a:endParaRPr lang="ar-EG"/>
          </a:p>
        </p:txBody>
      </p:sp>
    </p:spTree>
    <p:extLst>
      <p:ext uri="{BB962C8B-B14F-4D97-AF65-F5344CB8AC3E}">
        <p14:creationId xmlns="" xmlns:p14="http://schemas.microsoft.com/office/powerpoint/2010/main" val="3990372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split orient="vert"/>
  </p:transition>
  <p:txStyles>
    <p:titleStyle>
      <a:lvl1pPr algn="r" defTabSz="786236" rtl="1" eaLnBrk="1" latinLnBrk="0" hangingPunct="1">
        <a:lnSpc>
          <a:spcPct val="90000"/>
        </a:lnSpc>
        <a:spcBef>
          <a:spcPct val="0"/>
        </a:spcBef>
        <a:buNone/>
        <a:defRPr sz="3700" kern="1200">
          <a:solidFill>
            <a:schemeClr val="tx1"/>
          </a:solidFill>
          <a:latin typeface="+mj-lt"/>
          <a:ea typeface="+mj-ea"/>
          <a:cs typeface="+mj-cs"/>
        </a:defRPr>
      </a:lvl1pPr>
    </p:titleStyle>
    <p:bodyStyle>
      <a:lvl1pPr marL="196558" indent="-196558" algn="r" defTabSz="786236" rtl="1" eaLnBrk="1" latinLnBrk="0" hangingPunct="1">
        <a:lnSpc>
          <a:spcPct val="90000"/>
        </a:lnSpc>
        <a:spcBef>
          <a:spcPts val="859"/>
        </a:spcBef>
        <a:buFont typeface="Arial" panose="020B0604020202020204" pitchFamily="34" charset="0"/>
        <a:buChar char="•"/>
        <a:defRPr sz="2400" kern="1200">
          <a:solidFill>
            <a:schemeClr val="tx1"/>
          </a:solidFill>
          <a:latin typeface="+mn-lt"/>
          <a:ea typeface="+mn-ea"/>
          <a:cs typeface="+mn-cs"/>
        </a:defRPr>
      </a:lvl1pPr>
      <a:lvl2pPr marL="589676" indent="-196558" algn="r" defTabSz="786236" rtl="1" eaLnBrk="1" latinLnBrk="0" hangingPunct="1">
        <a:lnSpc>
          <a:spcPct val="90000"/>
        </a:lnSpc>
        <a:spcBef>
          <a:spcPts val="430"/>
        </a:spcBef>
        <a:buFont typeface="Arial" panose="020B0604020202020204" pitchFamily="34" charset="0"/>
        <a:buChar char="•"/>
        <a:defRPr sz="2100" kern="1200">
          <a:solidFill>
            <a:schemeClr val="tx1"/>
          </a:solidFill>
          <a:latin typeface="+mn-lt"/>
          <a:ea typeface="+mn-ea"/>
          <a:cs typeface="+mn-cs"/>
        </a:defRPr>
      </a:lvl2pPr>
      <a:lvl3pPr marL="982794" indent="-196558" algn="r" defTabSz="786236" rtl="1" eaLnBrk="1" latinLnBrk="0" hangingPunct="1">
        <a:lnSpc>
          <a:spcPct val="90000"/>
        </a:lnSpc>
        <a:spcBef>
          <a:spcPts val="430"/>
        </a:spcBef>
        <a:buFont typeface="Arial" panose="020B0604020202020204" pitchFamily="34" charset="0"/>
        <a:buChar char="•"/>
        <a:defRPr sz="1700" kern="1200">
          <a:solidFill>
            <a:schemeClr val="tx1"/>
          </a:solidFill>
          <a:latin typeface="+mn-lt"/>
          <a:ea typeface="+mn-ea"/>
          <a:cs typeface="+mn-cs"/>
        </a:defRPr>
      </a:lvl3pPr>
      <a:lvl4pPr marL="1375912" indent="-196558" algn="r" defTabSz="786236" rtl="1" eaLnBrk="1" latinLnBrk="0" hangingPunct="1">
        <a:lnSpc>
          <a:spcPct val="90000"/>
        </a:lnSpc>
        <a:spcBef>
          <a:spcPts val="430"/>
        </a:spcBef>
        <a:buFont typeface="Arial" panose="020B0604020202020204" pitchFamily="34" charset="0"/>
        <a:buChar char="•"/>
        <a:defRPr sz="1600" kern="1200">
          <a:solidFill>
            <a:schemeClr val="tx1"/>
          </a:solidFill>
          <a:latin typeface="+mn-lt"/>
          <a:ea typeface="+mn-ea"/>
          <a:cs typeface="+mn-cs"/>
        </a:defRPr>
      </a:lvl4pPr>
      <a:lvl5pPr marL="1769030" indent="-196558" algn="r" defTabSz="786236" rtl="1" eaLnBrk="1" latinLnBrk="0" hangingPunct="1">
        <a:lnSpc>
          <a:spcPct val="90000"/>
        </a:lnSpc>
        <a:spcBef>
          <a:spcPts val="430"/>
        </a:spcBef>
        <a:buFont typeface="Arial" panose="020B0604020202020204" pitchFamily="34" charset="0"/>
        <a:buChar char="•"/>
        <a:defRPr sz="1600" kern="1200">
          <a:solidFill>
            <a:schemeClr val="tx1"/>
          </a:solidFill>
          <a:latin typeface="+mn-lt"/>
          <a:ea typeface="+mn-ea"/>
          <a:cs typeface="+mn-cs"/>
        </a:defRPr>
      </a:lvl5pPr>
      <a:lvl6pPr marL="2162148" indent="-196558" algn="r" defTabSz="786236" rtl="1" eaLnBrk="1" latinLnBrk="0" hangingPunct="1">
        <a:lnSpc>
          <a:spcPct val="90000"/>
        </a:lnSpc>
        <a:spcBef>
          <a:spcPts val="430"/>
        </a:spcBef>
        <a:buFont typeface="Arial" panose="020B0604020202020204" pitchFamily="34" charset="0"/>
        <a:buChar char="•"/>
        <a:defRPr sz="1600" kern="1200">
          <a:solidFill>
            <a:schemeClr val="tx1"/>
          </a:solidFill>
          <a:latin typeface="+mn-lt"/>
          <a:ea typeface="+mn-ea"/>
          <a:cs typeface="+mn-cs"/>
        </a:defRPr>
      </a:lvl6pPr>
      <a:lvl7pPr marL="2555266" indent="-196558" algn="r" defTabSz="786236" rtl="1" eaLnBrk="1" latinLnBrk="0" hangingPunct="1">
        <a:lnSpc>
          <a:spcPct val="90000"/>
        </a:lnSpc>
        <a:spcBef>
          <a:spcPts val="430"/>
        </a:spcBef>
        <a:buFont typeface="Arial" panose="020B0604020202020204" pitchFamily="34" charset="0"/>
        <a:buChar char="•"/>
        <a:defRPr sz="1600" kern="1200">
          <a:solidFill>
            <a:schemeClr val="tx1"/>
          </a:solidFill>
          <a:latin typeface="+mn-lt"/>
          <a:ea typeface="+mn-ea"/>
          <a:cs typeface="+mn-cs"/>
        </a:defRPr>
      </a:lvl7pPr>
      <a:lvl8pPr marL="2948384" indent="-196558" algn="r" defTabSz="786236" rtl="1" eaLnBrk="1" latinLnBrk="0" hangingPunct="1">
        <a:lnSpc>
          <a:spcPct val="90000"/>
        </a:lnSpc>
        <a:spcBef>
          <a:spcPts val="430"/>
        </a:spcBef>
        <a:buFont typeface="Arial" panose="020B0604020202020204" pitchFamily="34" charset="0"/>
        <a:buChar char="•"/>
        <a:defRPr sz="1600" kern="1200">
          <a:solidFill>
            <a:schemeClr val="tx1"/>
          </a:solidFill>
          <a:latin typeface="+mn-lt"/>
          <a:ea typeface="+mn-ea"/>
          <a:cs typeface="+mn-cs"/>
        </a:defRPr>
      </a:lvl8pPr>
      <a:lvl9pPr marL="3341501" indent="-196558" algn="r" defTabSz="786236" rtl="1" eaLnBrk="1" latinLnBrk="0" hangingPunct="1">
        <a:lnSpc>
          <a:spcPct val="90000"/>
        </a:lnSpc>
        <a:spcBef>
          <a:spcPts val="430"/>
        </a:spcBef>
        <a:buFont typeface="Arial" panose="020B0604020202020204" pitchFamily="34" charset="0"/>
        <a:buChar char="•"/>
        <a:defRPr sz="1600" kern="1200">
          <a:solidFill>
            <a:schemeClr val="tx1"/>
          </a:solidFill>
          <a:latin typeface="+mn-lt"/>
          <a:ea typeface="+mn-ea"/>
          <a:cs typeface="+mn-cs"/>
        </a:defRPr>
      </a:lvl9pPr>
    </p:bodyStyle>
    <p:otherStyle>
      <a:defPPr>
        <a:defRPr lang="ar-EG"/>
      </a:defPPr>
      <a:lvl1pPr marL="0" algn="r" defTabSz="786236" rtl="1" eaLnBrk="1" latinLnBrk="0" hangingPunct="1">
        <a:defRPr sz="1600" kern="1200">
          <a:solidFill>
            <a:schemeClr val="tx1"/>
          </a:solidFill>
          <a:latin typeface="+mn-lt"/>
          <a:ea typeface="+mn-ea"/>
          <a:cs typeface="+mn-cs"/>
        </a:defRPr>
      </a:lvl1pPr>
      <a:lvl2pPr marL="393118" algn="r" defTabSz="786236" rtl="1" eaLnBrk="1" latinLnBrk="0" hangingPunct="1">
        <a:defRPr sz="1600" kern="1200">
          <a:solidFill>
            <a:schemeClr val="tx1"/>
          </a:solidFill>
          <a:latin typeface="+mn-lt"/>
          <a:ea typeface="+mn-ea"/>
          <a:cs typeface="+mn-cs"/>
        </a:defRPr>
      </a:lvl2pPr>
      <a:lvl3pPr marL="786236" algn="r" defTabSz="786236" rtl="1" eaLnBrk="1" latinLnBrk="0" hangingPunct="1">
        <a:defRPr sz="1600" kern="1200">
          <a:solidFill>
            <a:schemeClr val="tx1"/>
          </a:solidFill>
          <a:latin typeface="+mn-lt"/>
          <a:ea typeface="+mn-ea"/>
          <a:cs typeface="+mn-cs"/>
        </a:defRPr>
      </a:lvl3pPr>
      <a:lvl4pPr marL="1179354" algn="r" defTabSz="786236" rtl="1" eaLnBrk="1" latinLnBrk="0" hangingPunct="1">
        <a:defRPr sz="1600" kern="1200">
          <a:solidFill>
            <a:schemeClr val="tx1"/>
          </a:solidFill>
          <a:latin typeface="+mn-lt"/>
          <a:ea typeface="+mn-ea"/>
          <a:cs typeface="+mn-cs"/>
        </a:defRPr>
      </a:lvl4pPr>
      <a:lvl5pPr marL="1572472" algn="r" defTabSz="786236" rtl="1" eaLnBrk="1" latinLnBrk="0" hangingPunct="1">
        <a:defRPr sz="1600" kern="1200">
          <a:solidFill>
            <a:schemeClr val="tx1"/>
          </a:solidFill>
          <a:latin typeface="+mn-lt"/>
          <a:ea typeface="+mn-ea"/>
          <a:cs typeface="+mn-cs"/>
        </a:defRPr>
      </a:lvl5pPr>
      <a:lvl6pPr marL="1965589" algn="r" defTabSz="786236" rtl="1" eaLnBrk="1" latinLnBrk="0" hangingPunct="1">
        <a:defRPr sz="1600" kern="1200">
          <a:solidFill>
            <a:schemeClr val="tx1"/>
          </a:solidFill>
          <a:latin typeface="+mn-lt"/>
          <a:ea typeface="+mn-ea"/>
          <a:cs typeface="+mn-cs"/>
        </a:defRPr>
      </a:lvl6pPr>
      <a:lvl7pPr marL="2358706" algn="r" defTabSz="786236" rtl="1" eaLnBrk="1" latinLnBrk="0" hangingPunct="1">
        <a:defRPr sz="1600" kern="1200">
          <a:solidFill>
            <a:schemeClr val="tx1"/>
          </a:solidFill>
          <a:latin typeface="+mn-lt"/>
          <a:ea typeface="+mn-ea"/>
          <a:cs typeface="+mn-cs"/>
        </a:defRPr>
      </a:lvl7pPr>
      <a:lvl8pPr marL="2751824" algn="r" defTabSz="786236" rtl="1" eaLnBrk="1" latinLnBrk="0" hangingPunct="1">
        <a:defRPr sz="1600" kern="1200">
          <a:solidFill>
            <a:schemeClr val="tx1"/>
          </a:solidFill>
          <a:latin typeface="+mn-lt"/>
          <a:ea typeface="+mn-ea"/>
          <a:cs typeface="+mn-cs"/>
        </a:defRPr>
      </a:lvl8pPr>
      <a:lvl9pPr marL="3144942" algn="r" defTabSz="786236" rtl="1"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jpeg"/><Relationship Id="rId7" Type="http://schemas.openxmlformats.org/officeDocument/2006/relationships/diagramLayout" Target="../diagrams/layout1.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Data" Target="../diagrams/data1.xml"/><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diagramColors" Target="../diagrams/colors1.xml"/></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blackWhite">
          <a:xfrm>
            <a:off x="-438150"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1030849" y="79460"/>
            <a:ext cx="478638"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50843" y="88090"/>
            <a:ext cx="479671"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8" y="99660"/>
            <a:ext cx="469421"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41009" y="2148120"/>
            <a:ext cx="1479149" cy="2107948"/>
          </a:xfrm>
          <a:prstGeom prst="rect">
            <a:avLst/>
          </a:prstGeom>
        </p:spPr>
      </p:pic>
      <p:pic>
        <p:nvPicPr>
          <p:cNvPr id="5" name="Picture 2" descr="C:\Users\ENAS\Desktop\old logo copy.png"/>
          <p:cNvPicPr>
            <a:picLocks noChangeAspect="1" noChangeArrowheads="1"/>
          </p:cNvPicPr>
          <p:nvPr/>
        </p:nvPicPr>
        <p:blipFill>
          <a:blip r:embed="rId5" cstate="print"/>
          <a:srcRect/>
          <a:stretch>
            <a:fillRect/>
          </a:stretch>
        </p:blipFill>
        <p:spPr bwMode="auto">
          <a:xfrm>
            <a:off x="8692564" y="95250"/>
            <a:ext cx="2281158" cy="1724025"/>
          </a:xfrm>
          <a:prstGeom prst="rect">
            <a:avLst/>
          </a:prstGeom>
          <a:noFill/>
        </p:spPr>
      </p:pic>
      <p:sp>
        <p:nvSpPr>
          <p:cNvPr id="10" name="TextBox 9"/>
          <p:cNvSpPr txBox="1"/>
          <p:nvPr/>
        </p:nvSpPr>
        <p:spPr>
          <a:xfrm>
            <a:off x="2032003" y="1766220"/>
            <a:ext cx="8984346" cy="423437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wrap="square" lIns="78623" tIns="39312" rIns="78623" bIns="39312" rtlCol="1">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endParaRPr lang="ar-EG" altLang="zh-CN" sz="4200" b="1" spc="50" dirty="0" smtClean="0">
              <a:ln w="11430"/>
              <a:solidFill>
                <a:srgbClr val="87BF61"/>
              </a:solidFill>
              <a:effectLst>
                <a:outerShdw blurRad="76200" dist="50800" dir="5400000" algn="tl" rotWithShape="0">
                  <a:srgbClr val="000000">
                    <a:alpha val="65000"/>
                  </a:srgbClr>
                </a:outerShdw>
              </a:effectLst>
              <a:latin typeface="Simplified Arabic" pitchFamily="18" charset="-78"/>
              <a:cs typeface="Simplified Arabic" pitchFamily="18" charset="-78"/>
            </a:endParaRPr>
          </a:p>
          <a:p>
            <a:pPr algn="ctr"/>
            <a:endParaRPr lang="ar-EG" altLang="zh-CN" sz="4200" b="1" spc="50" dirty="0" smtClean="0">
              <a:ln w="11430"/>
              <a:solidFill>
                <a:srgbClr val="87BF61"/>
              </a:solidFill>
              <a:effectLst>
                <a:outerShdw blurRad="76200" dist="50800" dir="5400000" algn="tl" rotWithShape="0">
                  <a:srgbClr val="000000">
                    <a:alpha val="65000"/>
                  </a:srgbClr>
                </a:outerShdw>
              </a:effectLst>
              <a:latin typeface="Simplified Arabic" pitchFamily="18" charset="-78"/>
              <a:cs typeface="Simplified Arabic" pitchFamily="18" charset="-78"/>
            </a:endParaRPr>
          </a:p>
          <a:p>
            <a:pPr algn="ctr"/>
            <a:endParaRPr lang="ar-EG" altLang="zh-CN" sz="4200" b="1" spc="50" dirty="0" smtClean="0">
              <a:ln w="11430"/>
              <a:solidFill>
                <a:srgbClr val="87BF61"/>
              </a:solidFill>
              <a:effectLst>
                <a:outerShdw blurRad="76200" dist="50800" dir="5400000" algn="tl" rotWithShape="0">
                  <a:srgbClr val="000000">
                    <a:alpha val="65000"/>
                  </a:srgbClr>
                </a:outerShdw>
              </a:effectLst>
              <a:latin typeface="Simplified Arabic" pitchFamily="18" charset="-78"/>
              <a:cs typeface="Simplified Arabic" pitchFamily="18" charset="-78"/>
            </a:endParaRPr>
          </a:p>
          <a:p>
            <a:pPr algn="ctr"/>
            <a:endParaRPr lang="ar-EG" altLang="zh-CN" sz="4000" b="1" spc="50" dirty="0" smtClean="0">
              <a:ln w="11430"/>
              <a:solidFill>
                <a:srgbClr val="92D050"/>
              </a:solidFill>
              <a:effectLst>
                <a:outerShdw blurRad="76200" dist="50800" dir="5400000" algn="tl" rotWithShape="0">
                  <a:srgbClr val="000000">
                    <a:alpha val="65000"/>
                  </a:srgbClr>
                </a:outerShdw>
              </a:effectLst>
              <a:cs typeface="Thaghr 4 Hor." pitchFamily="2" charset="-78"/>
            </a:endParaRPr>
          </a:p>
          <a:p>
            <a:pPr lvl="1" algn="ctr"/>
            <a:endParaRPr lang="ar-EG" altLang="zh-CN" sz="3200" b="1" spc="50" dirty="0" smtClean="0">
              <a:ln w="11430"/>
              <a:solidFill>
                <a:srgbClr val="FF6600"/>
              </a:solidFill>
              <a:effectLst>
                <a:outerShdw blurRad="76200" dist="50800" dir="5400000" algn="tl" rotWithShape="0">
                  <a:srgbClr val="000000">
                    <a:alpha val="65000"/>
                  </a:srgbClr>
                </a:outerShdw>
              </a:effectLst>
              <a:latin typeface="Simplified Arabic" pitchFamily="18" charset="-78"/>
              <a:cs typeface="Simplified Arabic" pitchFamily="18" charset="-78"/>
            </a:endParaRPr>
          </a:p>
          <a:p>
            <a:pPr lvl="1" algn="ctr"/>
            <a:endParaRPr lang="ar-EG" altLang="zh-CN" sz="4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cs typeface="AF_Aseer" pitchFamily="2" charset="-78"/>
            </a:endParaRPr>
          </a:p>
          <a:p>
            <a:pPr lvl="1" algn="ctr"/>
            <a:endParaRPr lang="ar-EG" altLang="zh-CN" sz="3200" b="1" spc="50" dirty="0" smtClean="0">
              <a:ln w="11430"/>
              <a:solidFill>
                <a:srgbClr val="A50021"/>
              </a:solidFill>
              <a:effectLst>
                <a:outerShdw blurRad="76200" dist="50800" dir="5400000" algn="tl" rotWithShape="0">
                  <a:srgbClr val="000000">
                    <a:alpha val="65000"/>
                  </a:srgbClr>
                </a:outerShdw>
              </a:effectLst>
              <a:latin typeface="Simplified Arabic" pitchFamily="18" charset="-78"/>
              <a:cs typeface="Simplified Arabic" pitchFamily="18" charset="-78"/>
            </a:endParaRPr>
          </a:p>
        </p:txBody>
      </p:sp>
      <p:sp>
        <p:nvSpPr>
          <p:cNvPr id="11" name="مربع نص 10"/>
          <p:cNvSpPr txBox="1"/>
          <p:nvPr/>
        </p:nvSpPr>
        <p:spPr>
          <a:xfrm>
            <a:off x="4629150" y="1666875"/>
            <a:ext cx="184731" cy="338554"/>
          </a:xfrm>
          <a:prstGeom prst="rect">
            <a:avLst/>
          </a:prstGeom>
          <a:noFill/>
        </p:spPr>
        <p:txBody>
          <a:bodyPr wrap="none" rtlCol="1">
            <a:spAutoFit/>
          </a:bodyPr>
          <a:lstStyle/>
          <a:p>
            <a:endParaRPr lang="ar-EG" dirty="0"/>
          </a:p>
        </p:txBody>
      </p:sp>
      <p:sp>
        <p:nvSpPr>
          <p:cNvPr id="15" name="مستطيل 14"/>
          <p:cNvSpPr/>
          <p:nvPr/>
        </p:nvSpPr>
        <p:spPr>
          <a:xfrm>
            <a:off x="4671109" y="2922885"/>
            <a:ext cx="184731" cy="923330"/>
          </a:xfrm>
          <a:prstGeom prst="rect">
            <a:avLst/>
          </a:prstGeom>
          <a:noFill/>
        </p:spPr>
        <p:txBody>
          <a:bodyPr wrap="none" lIns="91440" tIns="45720" rIns="91440" bIns="45720">
            <a:spAutoFit/>
          </a:bodyPr>
          <a:lstStyle/>
          <a:p>
            <a:pPr algn="ctr"/>
            <a:endParaRPr lang="ar-SA" sz="54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16" name="مستطيل 15"/>
          <p:cNvSpPr/>
          <p:nvPr/>
        </p:nvSpPr>
        <p:spPr>
          <a:xfrm>
            <a:off x="4676774" y="2003425"/>
            <a:ext cx="2990851" cy="615553"/>
          </a:xfrm>
          <a:prstGeom prst="rect">
            <a:avLst/>
          </a:prstGeom>
        </p:spPr>
        <p:txBody>
          <a:bodyPr wrap="square">
            <a:spAutoFit/>
          </a:bodyPr>
          <a:lstStyle/>
          <a:p>
            <a:pPr algn="ctr"/>
            <a:r>
              <a:rPr lang="ar-EG" sz="3400" b="1" dirty="0" smtClean="0">
                <a:ln w="1905"/>
                <a:solidFill>
                  <a:srgbClr val="C00000"/>
                </a:solidFill>
                <a:effectLst>
                  <a:innerShdw blurRad="69850" dist="43180" dir="5400000">
                    <a:srgbClr val="000000">
                      <a:alpha val="65000"/>
                    </a:srgbClr>
                  </a:innerShdw>
                </a:effectLst>
                <a:cs typeface="mohammad bold art 1" pitchFamily="2" charset="-78"/>
              </a:rPr>
              <a:t>إنجـــازات</a:t>
            </a:r>
          </a:p>
        </p:txBody>
      </p:sp>
      <p:sp>
        <p:nvSpPr>
          <p:cNvPr id="17" name="مستطيل 16"/>
          <p:cNvSpPr/>
          <p:nvPr/>
        </p:nvSpPr>
        <p:spPr>
          <a:xfrm>
            <a:off x="2425699" y="2743200"/>
            <a:ext cx="7724776" cy="1169551"/>
          </a:xfrm>
          <a:prstGeom prst="rect">
            <a:avLst/>
          </a:prstGeom>
        </p:spPr>
        <p:txBody>
          <a:bodyPr wrap="square">
            <a:spAutoFit/>
          </a:bodyPr>
          <a:lstStyle/>
          <a:p>
            <a:pPr algn="ctr"/>
            <a:r>
              <a:rPr lang="ar-EG" sz="3500" b="1" dirty="0" smtClean="0">
                <a:ln w="1905"/>
                <a:solidFill>
                  <a:srgbClr val="87BF61"/>
                </a:solidFill>
                <a:effectLst>
                  <a:outerShdw blurRad="38100" dist="38100" dir="2700000" algn="tl">
                    <a:srgbClr val="000000">
                      <a:alpha val="43137"/>
                    </a:srgbClr>
                  </a:outerShdw>
                </a:effectLst>
                <a:cs typeface="AdvertisingBold" pitchFamily="2" charset="-78"/>
              </a:rPr>
              <a:t>المركز القومي للبحوث التربوية والتنمية</a:t>
            </a:r>
          </a:p>
          <a:p>
            <a:pPr algn="ctr"/>
            <a:r>
              <a:rPr lang="ar-EG" sz="3500" b="1" dirty="0" smtClean="0">
                <a:ln w="1905"/>
                <a:solidFill>
                  <a:srgbClr val="87BF61"/>
                </a:solidFill>
                <a:effectLst>
                  <a:outerShdw blurRad="38100" dist="38100" dir="2700000" algn="tl">
                    <a:srgbClr val="000000">
                      <a:alpha val="43137"/>
                    </a:srgbClr>
                  </a:outerShdw>
                </a:effectLst>
                <a:cs typeface="AdvertisingBold" pitchFamily="2" charset="-78"/>
              </a:rPr>
              <a:t>2016/2015</a:t>
            </a:r>
          </a:p>
        </p:txBody>
      </p:sp>
      <p:sp>
        <p:nvSpPr>
          <p:cNvPr id="20" name="Rectangle 19"/>
          <p:cNvSpPr/>
          <p:nvPr/>
        </p:nvSpPr>
        <p:spPr>
          <a:xfrm>
            <a:off x="5219700" y="4539248"/>
            <a:ext cx="1981200" cy="461665"/>
          </a:xfrm>
          <a:prstGeom prst="rect">
            <a:avLst/>
          </a:prstGeom>
        </p:spPr>
        <p:txBody>
          <a:bodyPr wrap="square">
            <a:spAutoFit/>
          </a:bodyPr>
          <a:lstStyle/>
          <a:p>
            <a:pPr algn="ctr"/>
            <a:r>
              <a:rPr lang="ar-EG" sz="2400" b="1" dirty="0" smtClean="0">
                <a:ln w="1905"/>
                <a:solidFill>
                  <a:srgbClr val="C00000"/>
                </a:solidFill>
                <a:effectLst>
                  <a:innerShdw blurRad="69850" dist="43180" dir="5400000">
                    <a:srgbClr val="000000">
                      <a:alpha val="65000"/>
                    </a:srgbClr>
                  </a:innerShdw>
                </a:effectLst>
                <a:cs typeface="AdvertisingBold" pitchFamily="2" charset="-78"/>
              </a:rPr>
              <a:t>مديــر المركـــز</a:t>
            </a:r>
          </a:p>
        </p:txBody>
      </p:sp>
      <p:sp>
        <p:nvSpPr>
          <p:cNvPr id="21" name="Rectangle 20"/>
          <p:cNvSpPr/>
          <p:nvPr/>
        </p:nvSpPr>
        <p:spPr>
          <a:xfrm>
            <a:off x="4514850" y="5078998"/>
            <a:ext cx="3505199" cy="523220"/>
          </a:xfrm>
          <a:prstGeom prst="rect">
            <a:avLst/>
          </a:prstGeom>
        </p:spPr>
        <p:txBody>
          <a:bodyPr wrap="square">
            <a:spAutoFit/>
          </a:bodyPr>
          <a:lstStyle/>
          <a:p>
            <a:pPr algn="ctr" rtl="0"/>
            <a:r>
              <a:rPr lang="ar-EG" sz="2800" b="1" dirty="0" smtClean="0">
                <a:ln w="1905"/>
                <a:effectLst>
                  <a:innerShdw blurRad="69850" dist="43180" dir="5400000">
                    <a:srgbClr val="000000">
                      <a:alpha val="65000"/>
                    </a:srgbClr>
                  </a:innerShdw>
                </a:effectLst>
                <a:cs typeface="AdvertisingBold" pitchFamily="2" charset="-78"/>
              </a:rPr>
              <a:t>أ.د جيهان كمال محمد</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698171" y="1799772"/>
            <a:ext cx="9318172" cy="4339650"/>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180975" indent="-95250" algn="just">
              <a:buNone/>
            </a:pPr>
            <a:r>
              <a:rPr lang="ar-EG" sz="2600" b="1"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 أوصت الدراسة بضرورة تدريب القيادات المدرسية علي الوقاية                  من المشكلات السلوكية المرتبطة بالعنف خلال :</a:t>
            </a:r>
          </a:p>
          <a:p>
            <a:pPr algn="just">
              <a:buNone/>
            </a:pPr>
            <a:endParaRPr lang="ar-EG" sz="3200" b="1" dirty="0" smtClean="0">
              <a:solidFill>
                <a:srgbClr val="FF0000"/>
              </a:solidFill>
              <a:latin typeface="Traditional Arabic" pitchFamily="18" charset="-78"/>
              <a:cs typeface="Traditional Arabic" pitchFamily="18" charset="-78"/>
            </a:endParaRPr>
          </a:p>
          <a:p>
            <a:pPr algn="just">
              <a:buNone/>
            </a:pPr>
            <a:endParaRPr lang="ar-EG" sz="3200" b="1" dirty="0" smtClean="0">
              <a:solidFill>
                <a:srgbClr val="FF0000"/>
              </a:solidFill>
              <a:latin typeface="Traditional Arabic" pitchFamily="18" charset="-78"/>
              <a:cs typeface="Traditional Arabic" pitchFamily="18" charset="-78"/>
            </a:endParaRPr>
          </a:p>
          <a:p>
            <a:pPr algn="just">
              <a:buNone/>
            </a:pPr>
            <a:endParaRPr lang="ar-EG" sz="3200" b="1" dirty="0" smtClean="0">
              <a:solidFill>
                <a:srgbClr val="FF0000"/>
              </a:solidFill>
              <a:latin typeface="Traditional Arabic" pitchFamily="18" charset="-78"/>
              <a:cs typeface="Traditional Arabic" pitchFamily="18" charset="-78"/>
            </a:endParaRPr>
          </a:p>
          <a:p>
            <a:pPr algn="just">
              <a:buNone/>
            </a:pPr>
            <a:endParaRPr lang="ar-EG" sz="3200" b="1" dirty="0" smtClean="0">
              <a:solidFill>
                <a:srgbClr val="FF0000"/>
              </a:solidFill>
              <a:latin typeface="Traditional Arabic" pitchFamily="18" charset="-78"/>
              <a:cs typeface="Traditional Arabic" pitchFamily="18" charset="-78"/>
            </a:endParaRPr>
          </a:p>
          <a:p>
            <a:pPr algn="just">
              <a:buNone/>
            </a:pPr>
            <a:endParaRPr lang="ar-EG" sz="3200" b="1" dirty="0" smtClean="0">
              <a:solidFill>
                <a:srgbClr val="FF0000"/>
              </a:solidFill>
              <a:latin typeface="Traditional Arabic" pitchFamily="18" charset="-78"/>
              <a:cs typeface="Traditional Arabic" pitchFamily="18" charset="-78"/>
            </a:endParaRPr>
          </a:p>
          <a:p>
            <a:pPr algn="just">
              <a:buNone/>
            </a:pPr>
            <a:endParaRPr lang="ar-EG" sz="3200" b="1" dirty="0" smtClean="0">
              <a:solidFill>
                <a:srgbClr val="FF0000"/>
              </a:solidFill>
              <a:latin typeface="Traditional Arabic" pitchFamily="18" charset="-78"/>
              <a:cs typeface="Traditional Arabic" pitchFamily="18" charset="-78"/>
            </a:endParaRPr>
          </a:p>
          <a:p>
            <a:pPr algn="just">
              <a:buNone/>
            </a:pPr>
            <a:endParaRPr lang="ar-EG" sz="3200" b="1" dirty="0" smtClean="0">
              <a:solidFill>
                <a:srgbClr val="FF0000"/>
              </a:solidFill>
              <a:latin typeface="Traditional Arabic" pitchFamily="18" charset="-78"/>
              <a:cs typeface="Traditional Arabic" pitchFamily="18" charset="-78"/>
            </a:endParaRPr>
          </a:p>
        </p:txBody>
      </p:sp>
      <p:sp>
        <p:nvSpPr>
          <p:cNvPr id="17" name="Oval 16"/>
          <p:cNvSpPr/>
          <p:nvPr/>
        </p:nvSpPr>
        <p:spPr>
          <a:xfrm>
            <a:off x="2351312" y="217710"/>
            <a:ext cx="6981370" cy="1384935"/>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دراسة حول ظاهرة العنف المدرسي وعلاقتها بأداء الإدارة المدرسية</a:t>
            </a:r>
          </a:p>
        </p:txBody>
      </p:sp>
      <p:graphicFrame>
        <p:nvGraphicFramePr>
          <p:cNvPr id="19" name="Table 18"/>
          <p:cNvGraphicFramePr>
            <a:graphicFrameLocks noGrp="1"/>
          </p:cNvGraphicFramePr>
          <p:nvPr/>
        </p:nvGraphicFramePr>
        <p:xfrm>
          <a:off x="1886857" y="2757715"/>
          <a:ext cx="9027886" cy="2590800"/>
        </p:xfrm>
        <a:graphic>
          <a:graphicData uri="http://schemas.openxmlformats.org/drawingml/2006/table">
            <a:tbl>
              <a:tblPr rtl="1" firstRow="1" bandRow="1">
                <a:tableStyleId>{2D5ABB26-0587-4C30-8999-92F81FD0307C}</a:tableStyleId>
              </a:tblPr>
              <a:tblGrid>
                <a:gridCol w="407137"/>
                <a:gridCol w="4297554"/>
                <a:gridCol w="376978"/>
                <a:gridCol w="3946217"/>
              </a:tblGrid>
              <a:tr h="502557">
                <a:tc>
                  <a:txBody>
                    <a:bodyPr/>
                    <a:lstStyle/>
                    <a:p>
                      <a:pPr algn="l" rtl="1">
                        <a:buFontTx/>
                        <a:buNone/>
                      </a:pPr>
                      <a:r>
                        <a:rPr lang="ar-EG" sz="2800" dirty="0" smtClean="0"/>
                        <a:t>*</a:t>
                      </a:r>
                      <a:endParaRPr lang="ar-EG" sz="2800" dirty="0">
                        <a:solidFill>
                          <a:schemeClr val="tx1"/>
                        </a:solidFill>
                      </a:endParaRPr>
                    </a:p>
                  </a:txBody>
                  <a:tcPr/>
                </a:tc>
                <a:tc>
                  <a:txBody>
                    <a:bodyPr/>
                    <a:lstStyle/>
                    <a:p>
                      <a:pPr rtl="1">
                        <a:lnSpc>
                          <a:spcPct val="100000"/>
                        </a:lnSpc>
                      </a:pPr>
                      <a:r>
                        <a:rPr lang="ar-EG" sz="2600" b="1" kern="1200" dirty="0" smtClean="0">
                          <a:solidFill>
                            <a:schemeClr val="tx1"/>
                          </a:solidFill>
                          <a:effectLst/>
                          <a:latin typeface="Traditional Arabic" pitchFamily="18" charset="-78"/>
                          <a:ea typeface="+mn-ea"/>
                          <a:cs typeface="mohammad bold art 1" pitchFamily="2" charset="-78"/>
                        </a:rPr>
                        <a:t>تفعيل دور الأخصائي الاجتماعي</a:t>
                      </a:r>
                    </a:p>
                  </a:txBody>
                  <a:tcPr/>
                </a:tc>
                <a:tc>
                  <a:txBody>
                    <a:bodyPr/>
                    <a:lstStyle/>
                    <a:p>
                      <a:pPr rtl="1">
                        <a:lnSpc>
                          <a:spcPct val="100000"/>
                        </a:lnSpc>
                      </a:pPr>
                      <a:r>
                        <a:rPr lang="ar-EG" sz="2800" smtClean="0"/>
                        <a:t>*</a:t>
                      </a:r>
                      <a:endParaRPr lang="ar-EG" sz="2600" b="1" kern="1200" dirty="0" smtClean="0">
                        <a:solidFill>
                          <a:schemeClr val="tx1"/>
                        </a:solidFill>
                        <a:effectLst>
                          <a:outerShdw blurRad="38100" dist="38100" dir="2700000" algn="tl">
                            <a:srgbClr val="000000">
                              <a:alpha val="43137"/>
                            </a:srgbClr>
                          </a:outerShdw>
                        </a:effectLst>
                        <a:latin typeface="Traditional Arabic" pitchFamily="18" charset="-78"/>
                        <a:ea typeface="+mn-ea"/>
                        <a:cs typeface="mohammad bold art 1" pitchFamily="2" charset="-78"/>
                      </a:endParaRPr>
                    </a:p>
                  </a:txBody>
                  <a:tcPr/>
                </a:tc>
                <a:tc>
                  <a:txBody>
                    <a:bodyPr/>
                    <a:lstStyle/>
                    <a:p>
                      <a:pPr rtl="1">
                        <a:lnSpc>
                          <a:spcPct val="100000"/>
                        </a:lnSpc>
                      </a:pPr>
                      <a:r>
                        <a:rPr lang="ar-EG" sz="2600" b="1" kern="1200" dirty="0" smtClean="0">
                          <a:solidFill>
                            <a:schemeClr val="tx1"/>
                          </a:solidFill>
                          <a:effectLst/>
                          <a:latin typeface="Traditional Arabic" pitchFamily="18" charset="-78"/>
                          <a:ea typeface="+mn-ea"/>
                          <a:cs typeface="mohammad bold art 1" pitchFamily="2" charset="-78"/>
                        </a:rPr>
                        <a:t>التواصل بين المدرسة والمنزل</a:t>
                      </a:r>
                    </a:p>
                  </a:txBody>
                  <a:tcPr/>
                </a:tc>
              </a:tr>
              <a:tr h="502557">
                <a:tc>
                  <a:txBody>
                    <a:bodyPr/>
                    <a:lstStyle/>
                    <a:p>
                      <a:pPr algn="l" rtl="1"/>
                      <a:r>
                        <a:rPr lang="ar-EG" sz="2800" smtClean="0"/>
                        <a:t>*</a:t>
                      </a:r>
                      <a:endParaRPr lang="ar-EG" dirty="0"/>
                    </a:p>
                  </a:txBody>
                  <a:tcPr/>
                </a:tc>
                <a:tc>
                  <a:txBody>
                    <a:bodyPr/>
                    <a:lstStyle/>
                    <a:p>
                      <a:pPr rtl="1">
                        <a:lnSpc>
                          <a:spcPct val="100000"/>
                        </a:lnSpc>
                      </a:pPr>
                      <a:r>
                        <a:rPr lang="ar-EG" sz="2600" b="1" kern="1200" dirty="0" smtClean="0">
                          <a:solidFill>
                            <a:schemeClr val="tx1"/>
                          </a:solidFill>
                          <a:effectLst/>
                          <a:latin typeface="Traditional Arabic" pitchFamily="18" charset="-78"/>
                          <a:ea typeface="+mn-ea"/>
                          <a:cs typeface="mohammad bold art 1" pitchFamily="2" charset="-78"/>
                        </a:rPr>
                        <a:t>تشكيل البرلمان الطلابي</a:t>
                      </a:r>
                    </a:p>
                  </a:txBody>
                  <a:tcPr/>
                </a:tc>
                <a:tc>
                  <a:txBody>
                    <a:bodyPr/>
                    <a:lstStyle/>
                    <a:p>
                      <a:pPr rtl="1">
                        <a:lnSpc>
                          <a:spcPct val="100000"/>
                        </a:lnSpc>
                      </a:pPr>
                      <a:r>
                        <a:rPr lang="ar-EG" sz="2800" dirty="0" smtClean="0"/>
                        <a:t>*</a:t>
                      </a:r>
                      <a:endParaRPr lang="ar-EG" sz="2600" b="1" kern="1200" dirty="0" smtClean="0">
                        <a:solidFill>
                          <a:schemeClr val="tx1"/>
                        </a:solidFill>
                        <a:effectLst>
                          <a:outerShdw blurRad="38100" dist="38100" dir="2700000" algn="tl">
                            <a:srgbClr val="000000">
                              <a:alpha val="43137"/>
                            </a:srgbClr>
                          </a:outerShdw>
                        </a:effectLst>
                        <a:latin typeface="Traditional Arabic" pitchFamily="18" charset="-78"/>
                        <a:ea typeface="+mn-ea"/>
                        <a:cs typeface="mohammad bold art 1" pitchFamily="2" charset="-78"/>
                      </a:endParaRPr>
                    </a:p>
                  </a:txBody>
                  <a:tcPr/>
                </a:tc>
                <a:tc>
                  <a:txBody>
                    <a:bodyPr/>
                    <a:lstStyle/>
                    <a:p>
                      <a:pPr rtl="1">
                        <a:lnSpc>
                          <a:spcPct val="100000"/>
                        </a:lnSpc>
                      </a:pPr>
                      <a:r>
                        <a:rPr lang="ar-EG" sz="2600" b="1" kern="1200" dirty="0" smtClean="0">
                          <a:solidFill>
                            <a:schemeClr val="tx1"/>
                          </a:solidFill>
                          <a:effectLst/>
                          <a:latin typeface="Traditional Arabic" pitchFamily="18" charset="-78"/>
                          <a:ea typeface="+mn-ea"/>
                          <a:cs typeface="mohammad bold art 1" pitchFamily="2" charset="-78"/>
                        </a:rPr>
                        <a:t>تفعيل الأنشطة المدرسية</a:t>
                      </a:r>
                    </a:p>
                  </a:txBody>
                  <a:tcPr/>
                </a:tc>
              </a:tr>
              <a:tr h="502557">
                <a:tc>
                  <a:txBody>
                    <a:bodyPr/>
                    <a:lstStyle/>
                    <a:p>
                      <a:pPr algn="l" rtl="1"/>
                      <a:r>
                        <a:rPr lang="ar-EG" sz="2800" smtClean="0"/>
                        <a:t>*</a:t>
                      </a:r>
                      <a:endParaRPr lang="ar-EG" dirty="0"/>
                    </a:p>
                  </a:txBody>
                  <a:tcPr/>
                </a:tc>
                <a:tc>
                  <a:txBody>
                    <a:bodyPr/>
                    <a:lstStyle/>
                    <a:p>
                      <a:pPr rtl="1">
                        <a:lnSpc>
                          <a:spcPct val="100000"/>
                        </a:lnSpc>
                      </a:pPr>
                      <a:r>
                        <a:rPr lang="ar-EG" sz="2600" b="1" kern="1200" dirty="0" smtClean="0">
                          <a:solidFill>
                            <a:schemeClr val="tx1"/>
                          </a:solidFill>
                          <a:effectLst/>
                          <a:latin typeface="Traditional Arabic" pitchFamily="18" charset="-78"/>
                          <a:ea typeface="+mn-ea"/>
                          <a:cs typeface="mohammad bold art 1" pitchFamily="2" charset="-78"/>
                        </a:rPr>
                        <a:t>تفعيل النوادي الصيفية</a:t>
                      </a:r>
                    </a:p>
                  </a:txBody>
                  <a:tcPr/>
                </a:tc>
                <a:tc>
                  <a:txBody>
                    <a:bodyPr/>
                    <a:lstStyle/>
                    <a:p>
                      <a:pPr rtl="1">
                        <a:lnSpc>
                          <a:spcPct val="100000"/>
                        </a:lnSpc>
                      </a:pPr>
                      <a:r>
                        <a:rPr lang="ar-EG" sz="2800" smtClean="0"/>
                        <a:t>*</a:t>
                      </a:r>
                      <a:endParaRPr lang="ar-EG" sz="2600" b="1" kern="1200" dirty="0" smtClean="0">
                        <a:solidFill>
                          <a:schemeClr val="tx1"/>
                        </a:solidFill>
                        <a:effectLst>
                          <a:outerShdw blurRad="38100" dist="38100" dir="2700000" algn="tl">
                            <a:srgbClr val="000000">
                              <a:alpha val="43137"/>
                            </a:srgbClr>
                          </a:outerShdw>
                        </a:effectLst>
                        <a:latin typeface="Traditional Arabic" pitchFamily="18" charset="-78"/>
                        <a:ea typeface="+mn-ea"/>
                        <a:cs typeface="mohammad bold art 1" pitchFamily="2" charset="-78"/>
                      </a:endParaRPr>
                    </a:p>
                  </a:txBody>
                  <a:tcPr/>
                </a:tc>
                <a:tc>
                  <a:txBody>
                    <a:bodyPr/>
                    <a:lstStyle/>
                    <a:p>
                      <a:pPr rtl="1">
                        <a:lnSpc>
                          <a:spcPct val="100000"/>
                        </a:lnSpc>
                      </a:pPr>
                      <a:r>
                        <a:rPr lang="ar-EG" sz="2600" b="1" kern="1200" dirty="0" smtClean="0">
                          <a:solidFill>
                            <a:schemeClr val="tx1"/>
                          </a:solidFill>
                          <a:effectLst/>
                          <a:latin typeface="Traditional Arabic" pitchFamily="18" charset="-78"/>
                          <a:ea typeface="+mn-ea"/>
                          <a:cs typeface="mohammad bold art 1" pitchFamily="2" charset="-78"/>
                        </a:rPr>
                        <a:t>تفعيل ميثاق الطفل</a:t>
                      </a:r>
                    </a:p>
                  </a:txBody>
                  <a:tcPr/>
                </a:tc>
              </a:tr>
              <a:tr h="502557">
                <a:tc>
                  <a:txBody>
                    <a:bodyPr/>
                    <a:lstStyle/>
                    <a:p>
                      <a:pPr algn="l" rtl="1"/>
                      <a:r>
                        <a:rPr lang="ar-EG" sz="2800" dirty="0" smtClean="0"/>
                        <a:t>*</a:t>
                      </a:r>
                      <a:endParaRPr lang="ar-EG" dirty="0"/>
                    </a:p>
                  </a:txBody>
                  <a:tcPr/>
                </a:tc>
                <a:tc>
                  <a:txBody>
                    <a:bodyPr/>
                    <a:lstStyle/>
                    <a:p>
                      <a:pPr rtl="1">
                        <a:lnSpc>
                          <a:spcPct val="100000"/>
                        </a:lnSpc>
                      </a:pPr>
                      <a:r>
                        <a:rPr lang="ar-EG" sz="2600" b="1" kern="1200" dirty="0" smtClean="0">
                          <a:solidFill>
                            <a:schemeClr val="tx1"/>
                          </a:solidFill>
                          <a:effectLst/>
                          <a:latin typeface="Traditional Arabic" pitchFamily="18" charset="-78"/>
                          <a:ea typeface="+mn-ea"/>
                          <a:cs typeface="mohammad bold art 1" pitchFamily="2" charset="-78"/>
                        </a:rPr>
                        <a:t>بناء برامج التوعية لنبذ العنف</a:t>
                      </a:r>
                    </a:p>
                  </a:txBody>
                  <a:tcPr/>
                </a:tc>
                <a:tc>
                  <a:txBody>
                    <a:bodyPr/>
                    <a:lstStyle/>
                    <a:p>
                      <a:pPr rtl="1">
                        <a:lnSpc>
                          <a:spcPct val="100000"/>
                        </a:lnSpc>
                      </a:pPr>
                      <a:r>
                        <a:rPr lang="ar-EG" sz="2800" dirty="0" smtClean="0"/>
                        <a:t>*</a:t>
                      </a:r>
                      <a:endParaRPr lang="ar-EG" sz="2600" b="1" kern="1200" dirty="0" smtClean="0">
                        <a:solidFill>
                          <a:schemeClr val="tx1"/>
                        </a:solidFill>
                        <a:effectLst>
                          <a:outerShdw blurRad="38100" dist="38100" dir="2700000" algn="tl">
                            <a:srgbClr val="000000">
                              <a:alpha val="43137"/>
                            </a:srgbClr>
                          </a:outerShdw>
                        </a:effectLst>
                        <a:latin typeface="Traditional Arabic" pitchFamily="18" charset="-78"/>
                        <a:ea typeface="+mn-ea"/>
                        <a:cs typeface="mohammad bold art 1" pitchFamily="2" charset="-78"/>
                      </a:endParaRPr>
                    </a:p>
                  </a:txBody>
                  <a:tcPr/>
                </a:tc>
                <a:tc>
                  <a:txBody>
                    <a:bodyPr/>
                    <a:lstStyle/>
                    <a:p>
                      <a:pPr rtl="1">
                        <a:lnSpc>
                          <a:spcPct val="100000"/>
                        </a:lnSpc>
                      </a:pPr>
                      <a:r>
                        <a:rPr lang="ar-EG" sz="2600" b="1" kern="1200" dirty="0" smtClean="0">
                          <a:solidFill>
                            <a:schemeClr val="tx1"/>
                          </a:solidFill>
                          <a:effectLst/>
                          <a:latin typeface="Traditional Arabic" pitchFamily="18" charset="-78"/>
                          <a:ea typeface="+mn-ea"/>
                          <a:cs typeface="mohammad bold art 1" pitchFamily="2" charset="-78"/>
                        </a:rPr>
                        <a:t>تبنى برامج الحوار المدرسي</a:t>
                      </a:r>
                    </a:p>
                  </a:txBody>
                  <a:tcPr/>
                </a:tc>
              </a:tr>
              <a:tr h="502557">
                <a:tc>
                  <a:txBody>
                    <a:bodyPr/>
                    <a:lstStyle/>
                    <a:p>
                      <a:pPr algn="l" rtl="1"/>
                      <a:r>
                        <a:rPr lang="ar-EG" sz="2800" dirty="0" smtClean="0"/>
                        <a:t>*</a:t>
                      </a:r>
                      <a:endParaRPr lang="ar-EG" dirty="0"/>
                    </a:p>
                  </a:txBody>
                  <a:tcPr/>
                </a:tc>
                <a:tc>
                  <a:txBody>
                    <a:bodyPr/>
                    <a:lstStyle/>
                    <a:p>
                      <a:pPr rtl="1">
                        <a:lnSpc>
                          <a:spcPct val="100000"/>
                        </a:lnSpc>
                      </a:pPr>
                      <a:r>
                        <a:rPr lang="ar-EG" sz="2600" b="1" kern="1200" smtClean="0">
                          <a:solidFill>
                            <a:schemeClr val="tx1"/>
                          </a:solidFill>
                          <a:effectLst/>
                          <a:latin typeface="Traditional Arabic" pitchFamily="18" charset="-78"/>
                          <a:ea typeface="+mn-ea"/>
                          <a:cs typeface="mohammad bold art 1" pitchFamily="2" charset="-78"/>
                        </a:rPr>
                        <a:t>بناء المهارات الحياتية</a:t>
                      </a:r>
                      <a:endParaRPr lang="ar-EG" sz="2600" b="1" kern="1200" dirty="0" smtClean="0">
                        <a:solidFill>
                          <a:schemeClr val="tx1"/>
                        </a:solidFill>
                        <a:effectLst/>
                        <a:latin typeface="Traditional Arabic" pitchFamily="18" charset="-78"/>
                        <a:ea typeface="+mn-ea"/>
                        <a:cs typeface="mohammad bold art 1" pitchFamily="2" charset="-78"/>
                      </a:endParaRPr>
                    </a:p>
                  </a:txBody>
                  <a:tcPr/>
                </a:tc>
                <a:tc>
                  <a:txBody>
                    <a:bodyPr/>
                    <a:lstStyle/>
                    <a:p>
                      <a:pPr rtl="1">
                        <a:lnSpc>
                          <a:spcPct val="100000"/>
                        </a:lnSpc>
                      </a:pPr>
                      <a:endParaRPr lang="ar-EG" sz="2600" b="1" kern="1200" dirty="0" smtClean="0">
                        <a:solidFill>
                          <a:schemeClr val="tx1"/>
                        </a:solidFill>
                        <a:effectLst>
                          <a:outerShdw blurRad="38100" dist="38100" dir="2700000" algn="tl">
                            <a:srgbClr val="000000">
                              <a:alpha val="43137"/>
                            </a:srgbClr>
                          </a:outerShdw>
                        </a:effectLst>
                        <a:latin typeface="Traditional Arabic" pitchFamily="18" charset="-78"/>
                        <a:ea typeface="+mn-ea"/>
                        <a:cs typeface="mohammad bold art 1" pitchFamily="2" charset="-78"/>
                      </a:endParaRPr>
                    </a:p>
                  </a:txBody>
                  <a:tcPr/>
                </a:tc>
                <a:tc>
                  <a:txBody>
                    <a:bodyPr/>
                    <a:lstStyle/>
                    <a:p>
                      <a:pPr rtl="1">
                        <a:lnSpc>
                          <a:spcPct val="100000"/>
                        </a:lnSpc>
                      </a:pPr>
                      <a:endParaRPr lang="ar-EG" sz="2600" b="1" kern="1200" dirty="0" smtClean="0">
                        <a:solidFill>
                          <a:schemeClr val="tx1"/>
                        </a:solidFill>
                        <a:effectLst>
                          <a:outerShdw blurRad="38100" dist="38100" dir="2700000" algn="tl">
                            <a:srgbClr val="000000">
                              <a:alpha val="43137"/>
                            </a:srgbClr>
                          </a:outerShdw>
                        </a:effectLst>
                        <a:latin typeface="Traditional Arabic" pitchFamily="18" charset="-78"/>
                        <a:ea typeface="+mn-ea"/>
                        <a:cs typeface="mohammad bold art 1" pitchFamily="2" charset="-78"/>
                      </a:endParaRPr>
                    </a:p>
                  </a:txBody>
                  <a:tcPr/>
                </a:tc>
              </a:tr>
            </a:tbl>
          </a:graphicData>
        </a:graphic>
      </p:graphicFrame>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7" name="Rectangle 16"/>
          <p:cNvSpPr/>
          <p:nvPr/>
        </p:nvSpPr>
        <p:spPr>
          <a:xfrm>
            <a:off x="1866900" y="2412500"/>
            <a:ext cx="7962900" cy="1477328"/>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68580" indent="0" algn="ctr">
              <a:buNone/>
            </a:pPr>
            <a:r>
              <a:rPr lang="ar-EG" sz="3000" b="1" dirty="0" smtClean="0">
                <a:solidFill>
                  <a:srgbClr val="000066"/>
                </a:solidFill>
                <a:latin typeface="Traditional Arabic" pitchFamily="18" charset="-78"/>
                <a:cs typeface="mohammad bold art 1" pitchFamily="2" charset="-78"/>
              </a:rPr>
              <a:t>الهدف الثاني </a:t>
            </a:r>
          </a:p>
          <a:p>
            <a:pPr marL="68580" indent="0" algn="ctr">
              <a:buNone/>
            </a:pPr>
            <a:r>
              <a:rPr lang="ar-EG" sz="3000" b="1" dirty="0" smtClean="0">
                <a:solidFill>
                  <a:srgbClr val="000066"/>
                </a:solidFill>
                <a:latin typeface="Traditional Arabic" pitchFamily="18" charset="-78"/>
                <a:cs typeface="mohammad bold art 1" pitchFamily="2" charset="-78"/>
              </a:rPr>
              <a:t>” تطوير المناهج الدراسية  </a:t>
            </a:r>
          </a:p>
          <a:p>
            <a:pPr marL="68580" indent="0" algn="just">
              <a:buNone/>
            </a:pPr>
            <a:r>
              <a:rPr lang="ar-EG" sz="3000" b="1" dirty="0" smtClean="0">
                <a:solidFill>
                  <a:srgbClr val="000066"/>
                </a:solidFill>
                <a:latin typeface="Traditional Arabic" pitchFamily="18" charset="-78"/>
                <a:cs typeface="mohammad bold art 1" pitchFamily="2" charset="-78"/>
              </a:rPr>
              <a:t>                       ونظم الامتحانات والتقويم“</a:t>
            </a:r>
            <a:endParaRPr lang="en-US" sz="3000" b="1" dirty="0" smtClean="0">
              <a:solidFill>
                <a:srgbClr val="000066"/>
              </a:solidFill>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698171" y="1669140"/>
            <a:ext cx="9318172" cy="4893647"/>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دراسة مقارنة لمناهج العلوم والرياضيات بالمرحلة الإعدادية في المدارس الرسمية للغات والمدارس الدولية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تصور مقترح لدمج موضوعات ومفاهيم تغير المناخ في المناهج الدراسية      في المرحلة الثانوية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تحقيق تكوين شخصية الطالب المصري كشخصية عالمية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معايير تفعيل دور التكنولوجيا في تقويم المناهج الدراسية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سياسات تقويم العملية التعليمية في التعليم الثانوي العام في مصر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نظم وسياسات امتحانات المرحلة الثانوية في بعض الدول وإمكانية الإفادة منها في مصر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تصميم مقترح للاختبار الإلكتروني وأثره في تحقيق نواتج التعلم             لدى تلاميذ المرحلة الإعدادية . </a:t>
            </a:r>
          </a:p>
          <a:p>
            <a:pPr marL="449263" indent="-274638" algn="just">
              <a:buBlip>
                <a:blip r:embed="rId6"/>
              </a:buBlip>
            </a:pPr>
            <a:r>
              <a:rPr lang="ar-EG" altLang="zh-CN"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تقويم سلسلة كتب اللغة الإنجليزية في المرحلة الابتدائية                </a:t>
            </a:r>
            <a:r>
              <a:rPr lang="en-US" altLang="zh-CN" sz="2400" b="1" dirty="0" smtClean="0">
                <a:solidFill>
                  <a:srgbClr val="A50021"/>
                </a:solidFill>
                <a:effectLst>
                  <a:outerShdw blurRad="38100" dist="38100" dir="2700000" algn="tl">
                    <a:srgbClr val="000000">
                      <a:alpha val="43137"/>
                    </a:srgbClr>
                  </a:outerShdw>
                </a:effectLst>
                <a:latin typeface="Traditional Arabic" pitchFamily="18" charset="-78"/>
                <a:cs typeface="mohammad bold art 1" pitchFamily="2" charset="-78"/>
              </a:rPr>
              <a:t>Time for English</a:t>
            </a:r>
            <a:r>
              <a:rPr lang="ar-EG" altLang="zh-CN" sz="2400" b="1" dirty="0" smtClean="0">
                <a:solidFill>
                  <a:srgbClr val="A50021"/>
                </a:solidFill>
                <a:effectLst>
                  <a:outerShdw blurRad="38100" dist="38100" dir="2700000" algn="tl">
                    <a:srgbClr val="000000">
                      <a:alpha val="43137"/>
                    </a:srgbClr>
                  </a:outerShdw>
                </a:effectLst>
                <a:latin typeface="Traditional Arabic" pitchFamily="18" charset="-78"/>
                <a:cs typeface="mohammad bold art 1" pitchFamily="2" charset="-78"/>
              </a:rPr>
              <a:t> </a:t>
            </a:r>
            <a:r>
              <a:rPr lang="ar-EG" altLang="zh-CN"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دراسة ميدانية </a:t>
            </a:r>
          </a:p>
        </p:txBody>
      </p:sp>
      <p:sp>
        <p:nvSpPr>
          <p:cNvPr id="17" name="Oval 16"/>
          <p:cNvSpPr/>
          <p:nvPr/>
        </p:nvSpPr>
        <p:spPr>
          <a:xfrm>
            <a:off x="2670628" y="217709"/>
            <a:ext cx="6284685" cy="1384935"/>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البحوث الميدانية لتطوير المناهج الدراسية </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625599" y="2888331"/>
            <a:ext cx="9318172" cy="2092881"/>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مشاركة أعضاء هيئة البحوث في أعمال ورشة العمل للجنة  المتخصصة لمراجعة مناهج العلوم والرياضيات في ضوء المناهج العالمية </a:t>
            </a:r>
            <a:r>
              <a:rPr lang="ar-EG" sz="2600" b="1"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(2- 5 فبراير 2016م) </a:t>
            </a: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a:t>
            </a:r>
          </a:p>
          <a:p>
            <a:pPr marL="449263" indent="-274638" algn="just">
              <a:buBlip>
                <a:blip r:embed="rId6"/>
              </a:buBlip>
            </a:pP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الاشتراك مع مركز تطوير المناهج والمواد التعليمية في إعداد مصفوفة المدى والتتابع للمناهج الدراسية . </a:t>
            </a:r>
          </a:p>
        </p:txBody>
      </p:sp>
      <p:sp>
        <p:nvSpPr>
          <p:cNvPr id="17" name="Oval 16"/>
          <p:cNvSpPr/>
          <p:nvPr/>
        </p:nvSpPr>
        <p:spPr>
          <a:xfrm>
            <a:off x="2524125" y="638616"/>
            <a:ext cx="6753225" cy="1687890"/>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36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الأنشطة التنموية لتطوير المناهج الدراسية</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0"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7" name="Rectangle 16"/>
          <p:cNvSpPr/>
          <p:nvPr/>
        </p:nvSpPr>
        <p:spPr>
          <a:xfrm>
            <a:off x="2686049" y="2793500"/>
            <a:ext cx="6943725" cy="1508105"/>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68580" indent="0" algn="ctr">
              <a:buNone/>
            </a:pPr>
            <a:r>
              <a:rPr lang="ar-EG" sz="3000" b="1" dirty="0" smtClean="0">
                <a:solidFill>
                  <a:srgbClr val="000066"/>
                </a:solidFill>
                <a:latin typeface="Traditional Arabic" pitchFamily="18" charset="-78"/>
                <a:cs typeface="mohammad bold art 1" pitchFamily="2" charset="-78"/>
              </a:rPr>
              <a:t>الهدف الفرعي الثالث </a:t>
            </a:r>
          </a:p>
          <a:p>
            <a:pPr marL="68580" indent="0" algn="ctr">
              <a:buNone/>
            </a:pPr>
            <a:r>
              <a:rPr lang="ar-EG" sz="3000" b="1" dirty="0" smtClean="0">
                <a:solidFill>
                  <a:srgbClr val="000066"/>
                </a:solidFill>
                <a:latin typeface="Traditional Arabic" pitchFamily="18" charset="-78"/>
                <a:cs typeface="mohammad bold art 1" pitchFamily="2" charset="-78"/>
              </a:rPr>
              <a:t>”</a:t>
            </a:r>
            <a:r>
              <a:rPr lang="ar-EG" sz="3200" b="1" dirty="0" smtClean="0">
                <a:solidFill>
                  <a:srgbClr val="00B0F0"/>
                </a:solidFill>
                <a:latin typeface="Traditional Arabic" pitchFamily="18" charset="-78"/>
                <a:cs typeface="Traditional Arabic" pitchFamily="18" charset="-78"/>
              </a:rPr>
              <a:t> </a:t>
            </a:r>
            <a:r>
              <a:rPr lang="ar-EG" sz="3000" b="1" dirty="0" smtClean="0">
                <a:solidFill>
                  <a:srgbClr val="000066"/>
                </a:solidFill>
                <a:latin typeface="Traditional Arabic" pitchFamily="18" charset="-78"/>
                <a:cs typeface="mohammad bold art 1" pitchFamily="2" charset="-78"/>
              </a:rPr>
              <a:t>توفير فرص التنمية المهنية</a:t>
            </a:r>
          </a:p>
          <a:p>
            <a:pPr marL="68580" indent="0" algn="ctr">
              <a:buNone/>
            </a:pPr>
            <a:r>
              <a:rPr lang="ar-EG" sz="3000" b="1" dirty="0" smtClean="0">
                <a:solidFill>
                  <a:srgbClr val="000066"/>
                </a:solidFill>
                <a:latin typeface="Traditional Arabic" pitchFamily="18" charset="-78"/>
                <a:cs typeface="mohammad bold art 1" pitchFamily="2" charset="-78"/>
              </a:rPr>
              <a:t>المستدامة  للمعلمين“</a:t>
            </a:r>
            <a:endParaRPr lang="en-US" sz="3000" b="1" dirty="0" smtClean="0">
              <a:solidFill>
                <a:srgbClr val="000066"/>
              </a:solidFill>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717221" y="1947630"/>
            <a:ext cx="9318172" cy="4324261"/>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r>
              <a:rPr lang="ar-EG" sz="25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حقوق ومسئوليات المعلم في ضوء التوجهات العالمية .</a:t>
            </a:r>
          </a:p>
          <a:p>
            <a:pPr marL="449263" indent="-274638" algn="just">
              <a:buBlip>
                <a:blip r:embed="rId6"/>
              </a:buBlip>
            </a:pPr>
            <a:r>
              <a:rPr lang="ar-EG" sz="25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تقرير حول القدرة التنافسية لجمهورية مصر العربية في تقارير التنافسية العالمية في الخمس سنوات الأخيرة، وأوضح التقرير ارتباط محاور تقييم القدرة التنافسية ببرامج الوزارة في الفترة </a:t>
            </a:r>
            <a:r>
              <a:rPr lang="ar-EG" sz="2500" b="1"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2016-2018م</a:t>
            </a:r>
            <a:r>
              <a:rPr lang="ar-EG" sz="25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وأوصى بضرورة التركيز على الجوانب التالية :-</a:t>
            </a:r>
          </a:p>
          <a:p>
            <a:pPr marL="900113" indent="-276225" algn="just">
              <a:buClr>
                <a:srgbClr val="006600"/>
              </a:buClr>
              <a:buFont typeface="Wingdings" pitchFamily="2" charset="2"/>
              <a:buChar char="Ø"/>
            </a:pPr>
            <a:r>
              <a:rPr lang="ar-EG" sz="25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جودة تعليم العلوم والرياضيات خاصة على مستوى المعالجات التدريسية .</a:t>
            </a:r>
          </a:p>
          <a:p>
            <a:pPr marL="900113" indent="-276225" algn="just">
              <a:buClr>
                <a:srgbClr val="006600"/>
              </a:buClr>
              <a:buFont typeface="Wingdings" pitchFamily="2" charset="2"/>
              <a:buChar char="Ø"/>
            </a:pPr>
            <a:r>
              <a:rPr lang="ar-EG" sz="25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جودة الإدارة المدرسية ودورها في بناء القدرات داخل المدرسة .</a:t>
            </a:r>
          </a:p>
          <a:p>
            <a:pPr marL="900113" indent="-276225" algn="just">
              <a:buClr>
                <a:srgbClr val="006600"/>
              </a:buClr>
              <a:buFont typeface="Wingdings" pitchFamily="2" charset="2"/>
              <a:buChar char="Ø"/>
            </a:pPr>
            <a:r>
              <a:rPr lang="ar-EG" sz="25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إتاحة وتوظيف التكنولوجيا خاصة الانترنت في التعليم، وتدريب المعلمين عليها .</a:t>
            </a:r>
            <a:endParaRPr lang="ar-EG" sz="2500" b="1" dirty="0" smtClean="0">
              <a:solidFill>
                <a:srgbClr val="FF0000"/>
              </a:solidFill>
              <a:latin typeface="Traditional Arabic" pitchFamily="18" charset="-78"/>
              <a:cs typeface="Traditional Arabic" pitchFamily="18" charset="-78"/>
            </a:endParaRPr>
          </a:p>
          <a:p>
            <a:pPr marL="900113" indent="-276225" algn="just">
              <a:buClr>
                <a:srgbClr val="006600"/>
              </a:buClr>
              <a:buFont typeface="Wingdings" pitchFamily="2" charset="2"/>
              <a:buChar char="Ø"/>
            </a:pPr>
            <a:r>
              <a:rPr lang="ar-EG" sz="25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إتاحة وجودة برامج تدريب الكوادر من المعلمين .</a:t>
            </a:r>
          </a:p>
        </p:txBody>
      </p:sp>
      <p:sp>
        <p:nvSpPr>
          <p:cNvPr id="17" name="Oval 16"/>
          <p:cNvSpPr/>
          <p:nvPr/>
        </p:nvSpPr>
        <p:spPr>
          <a:xfrm>
            <a:off x="2590800" y="217710"/>
            <a:ext cx="6762750" cy="1298377"/>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7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البحوث الميدانية حول التنمية المهنية المستدامة للمعلمين</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698171" y="2395305"/>
            <a:ext cx="9318172" cy="4093428"/>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endPar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مشاركة أعضاء هيئة البحوث بالمركز في مراجعة الحقائب التدريبية لبرامج التنمية المهنية للمعلمين في كافة التخصصات  بالأكاديمية المهنية للمعلمين .</a:t>
            </a:r>
          </a:p>
          <a:p>
            <a:pPr marL="449263" indent="-274638" algn="just">
              <a:buBlip>
                <a:blip r:embed="rId6"/>
              </a:buBlip>
            </a:pP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تدريب عينة من المعلمين على تطبيقات الاستشعار من بعد وعلوم الفضاء في البيئات المحلية المصرية .</a:t>
            </a:r>
          </a:p>
          <a:p>
            <a:pPr marL="449263" indent="-274638" algn="just">
              <a:buBlip>
                <a:blip r:embed="rId6"/>
              </a:buBlip>
            </a:pP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المشاركة بالتحكيم في الأكاديمية المهنية للمعلمين على : حقيبة تدريب معلمي اللغة العربية بالمرحلة الثانوية .</a:t>
            </a:r>
          </a:p>
          <a:p>
            <a:pPr marL="449263" indent="-274638" algn="just">
              <a:buBlip>
                <a:blip r:embed="rId6"/>
              </a:buBlip>
            </a:pP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اعتماد موجهي التربية الرياضية بالأكاديمية المهنية للمعلمين .</a:t>
            </a:r>
          </a:p>
          <a:p>
            <a:pPr marL="449263" indent="-274638" algn="just">
              <a:buBlip>
                <a:blip r:embed="rId6"/>
              </a:buBlip>
            </a:pPr>
            <a:endPar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
        <p:nvSpPr>
          <p:cNvPr id="17" name="Oval 16"/>
          <p:cNvSpPr/>
          <p:nvPr/>
        </p:nvSpPr>
        <p:spPr>
          <a:xfrm>
            <a:off x="2454275" y="512984"/>
            <a:ext cx="6720113" cy="1384935"/>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أنشطة المركز في التنمية المهنية المستدامة للمعلمين </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698171" y="1628776"/>
            <a:ext cx="9318172" cy="4878259"/>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12700" indent="260350" algn="just">
              <a:buNone/>
            </a:pPr>
            <a:r>
              <a:rPr lang="ar-EG" sz="23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في ضوء توجيهات معالي الأستاذ الدكتور وزير التربية والتعليم والتعليم  الفني بضرورة التنسيق بين المركز القومي للبحوث التربوية والتنمية والأكاديمية المهنية للمعلمين، والمركز القومي للامتحانات والتقويم التربوي ،                                              </a:t>
            </a:r>
            <a:r>
              <a:rPr lang="ar-EG" sz="23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قام المركز القومي للبحوث التربوية والتنمية بمجموعة من الإجراءات                     كما يلي :</a:t>
            </a:r>
          </a:p>
          <a:p>
            <a:pPr marL="361950" lvl="0" indent="-361950" algn="just">
              <a:buClr>
                <a:srgbClr val="87BF61"/>
              </a:buClr>
              <a:buFont typeface="Wingdings" pitchFamily="2" charset="2"/>
              <a:buChar char="Ø"/>
            </a:pPr>
            <a:r>
              <a:rPr lang="ar-EG" sz="23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تحليل التوصيفات الوظيفية للمعلمين بوزارة التربية والتعليم والصادرة عن الأكاديمية المهنية للمعلمين وفق قانون </a:t>
            </a:r>
            <a:r>
              <a:rPr lang="ar-EG" sz="2300" b="1"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(155) لسنة 2007م</a:t>
            </a:r>
            <a:r>
              <a:rPr lang="ar-EG" sz="23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وذلك بهدف تحليل المهام الوظيفية المراد ترقية أو تأهيل أو تسكين المعلمين عليها خلال العامين </a:t>
            </a:r>
            <a:r>
              <a:rPr lang="ar-EG" sz="2300" b="1"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2017/2016م، 2018/2017م </a:t>
            </a:r>
            <a:r>
              <a:rPr lang="ar-EG" sz="23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a:t>
            </a:r>
            <a:endParaRPr lang="en-US" sz="23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361950" lvl="0" indent="-361950" algn="just">
              <a:buClr>
                <a:srgbClr val="87BF61"/>
              </a:buClr>
              <a:buFont typeface="Wingdings" pitchFamily="2" charset="2"/>
              <a:buChar char="Ø"/>
            </a:pPr>
            <a:r>
              <a:rPr lang="ar-EG" sz="23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استطلاع رأي الميدان حول الاحتياجات التدريبية فيما يخص المعلمين المتوقع ترقيتهم، بالإضافة إلي الاحتياجات التدريبية في مادة التخصص في المرحلة الثانوية .</a:t>
            </a:r>
            <a:endParaRPr lang="en-US" sz="23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361950" lvl="0" indent="-361950" algn="just">
              <a:buClr>
                <a:srgbClr val="87BF61"/>
              </a:buClr>
              <a:buFont typeface="Wingdings" pitchFamily="2" charset="2"/>
              <a:buChar char="Ø"/>
            </a:pPr>
            <a:r>
              <a:rPr lang="ar-EG" sz="23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وبناء عليه تم تصميم الحقائب التدريبية التالية :</a:t>
            </a:r>
            <a:endParaRPr lang="en-US" sz="23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algn="just"/>
            <a:endParaRPr lang="ar-EG" sz="1200" dirty="0">
              <a:solidFill>
                <a:srgbClr val="FF0000"/>
              </a:solidFill>
              <a:latin typeface="Traditional Arabic" pitchFamily="18" charset="-78"/>
              <a:cs typeface="Traditional Arabic" pitchFamily="18" charset="-78"/>
            </a:endParaRPr>
          </a:p>
        </p:txBody>
      </p:sp>
      <p:sp>
        <p:nvSpPr>
          <p:cNvPr id="17" name="Oval 16"/>
          <p:cNvSpPr/>
          <p:nvPr/>
        </p:nvSpPr>
        <p:spPr>
          <a:xfrm>
            <a:off x="3324224" y="381000"/>
            <a:ext cx="5200651" cy="1211818"/>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5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تصميم حقائب تدريبية للمعلمين</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pic>
        <p:nvPicPr>
          <p:cNvPr id="18" name="Picture 17" descr="Picture1.png"/>
          <p:cNvPicPr>
            <a:picLocks noChangeAspect="1"/>
          </p:cNvPicPr>
          <p:nvPr/>
        </p:nvPicPr>
        <p:blipFill>
          <a:blip r:embed="rId6"/>
          <a:stretch>
            <a:fillRect/>
          </a:stretch>
        </p:blipFill>
        <p:spPr>
          <a:xfrm>
            <a:off x="1744085" y="1762124"/>
            <a:ext cx="7860164" cy="455295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pic>
        <p:nvPicPr>
          <p:cNvPr id="16" name="Picture 15" descr="Picture2.png"/>
          <p:cNvPicPr>
            <a:picLocks noChangeAspect="1"/>
          </p:cNvPicPr>
          <p:nvPr/>
        </p:nvPicPr>
        <p:blipFill>
          <a:blip r:embed="rId6"/>
          <a:stretch>
            <a:fillRect/>
          </a:stretch>
        </p:blipFill>
        <p:spPr>
          <a:xfrm>
            <a:off x="1801996" y="1704974"/>
            <a:ext cx="7715770" cy="436245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8" name="Rectangle 17"/>
          <p:cNvSpPr/>
          <p:nvPr/>
        </p:nvSpPr>
        <p:spPr>
          <a:xfrm>
            <a:off x="1952625" y="2724150"/>
            <a:ext cx="8601075" cy="1200329"/>
          </a:xfrm>
          <a:prstGeom prst="rect">
            <a:avLst/>
          </a:prstGeom>
          <a:blipFill>
            <a:blip r:embed="rId3"/>
            <a:tile tx="0" ty="0" sx="100000" sy="100000" flip="none" algn="tl"/>
          </a:blipFill>
        </p:spPr>
        <p:style>
          <a:lnRef idx="1">
            <a:schemeClr val="accent2"/>
          </a:lnRef>
          <a:fillRef idx="2">
            <a:schemeClr val="accent2"/>
          </a:fillRef>
          <a:effectRef idx="1">
            <a:schemeClr val="accent2"/>
          </a:effectRef>
          <a:fontRef idx="minor">
            <a:schemeClr val="dk1"/>
          </a:fontRef>
        </p:style>
        <p:txBody>
          <a:bodyPr wrap="squar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fontAlgn="base">
              <a:spcBef>
                <a:spcPct val="0"/>
              </a:spcBef>
              <a:spcAft>
                <a:spcPct val="0"/>
              </a:spcAft>
            </a:pPr>
            <a:r>
              <a:rPr lang="ar-EG" altLang="zh-CN" sz="3600" b="1" spc="50" dirty="0" smtClean="0">
                <a:ln w="11430"/>
                <a:solidFill>
                  <a:srgbClr val="002060"/>
                </a:solidFill>
                <a:effectLst>
                  <a:outerShdw blurRad="76200" dist="50800" dir="5400000" algn="tl" rotWithShape="0">
                    <a:srgbClr val="000000">
                      <a:alpha val="65000"/>
                    </a:srgbClr>
                  </a:outerShdw>
                </a:effectLst>
                <a:cs typeface="mohammad bold art 1" pitchFamily="2" charset="-78"/>
              </a:rPr>
              <a:t>عرض بعض إنجازات </a:t>
            </a:r>
          </a:p>
          <a:p>
            <a:pPr algn="ctr" fontAlgn="base">
              <a:spcBef>
                <a:spcPct val="0"/>
              </a:spcBef>
              <a:spcAft>
                <a:spcPct val="0"/>
              </a:spcAft>
            </a:pPr>
            <a:r>
              <a:rPr lang="ar-EG" altLang="zh-CN" sz="3600" b="1" spc="50" dirty="0" smtClean="0">
                <a:ln w="11430"/>
                <a:solidFill>
                  <a:srgbClr val="002060"/>
                </a:solidFill>
                <a:effectLst>
                  <a:outerShdw blurRad="76200" dist="50800" dir="5400000" algn="tl" rotWithShape="0">
                    <a:srgbClr val="000000">
                      <a:alpha val="65000"/>
                    </a:srgbClr>
                  </a:outerShdw>
                </a:effectLst>
                <a:cs typeface="mohammad bold art 1" pitchFamily="2" charset="-78"/>
              </a:rPr>
              <a:t>المركز القومي للبحوث التربوية والتنمية</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7" name="Rectangle 16"/>
          <p:cNvSpPr/>
          <p:nvPr/>
        </p:nvSpPr>
        <p:spPr>
          <a:xfrm>
            <a:off x="2425700" y="2964950"/>
            <a:ext cx="7569200" cy="1508105"/>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68580" indent="0" algn="ctr">
              <a:buNone/>
            </a:pPr>
            <a:r>
              <a:rPr lang="ar-EG" sz="3000" b="1" dirty="0" smtClean="0">
                <a:solidFill>
                  <a:srgbClr val="000066"/>
                </a:solidFill>
                <a:latin typeface="Traditional Arabic" pitchFamily="18" charset="-78"/>
                <a:cs typeface="mohammad bold art 1" pitchFamily="2" charset="-78"/>
              </a:rPr>
              <a:t>الهدف الفرعي الرابع </a:t>
            </a:r>
          </a:p>
          <a:p>
            <a:pPr marL="68580" indent="0" algn="ctr">
              <a:buNone/>
            </a:pPr>
            <a:r>
              <a:rPr lang="ar-EG" sz="3000" b="1" dirty="0" smtClean="0">
                <a:solidFill>
                  <a:srgbClr val="000066"/>
                </a:solidFill>
                <a:latin typeface="Traditional Arabic" pitchFamily="18" charset="-78"/>
                <a:cs typeface="mohammad bold art 1" pitchFamily="2" charset="-78"/>
              </a:rPr>
              <a:t>”</a:t>
            </a:r>
            <a:r>
              <a:rPr lang="ar-EG" sz="3200" b="1" dirty="0" smtClean="0">
                <a:solidFill>
                  <a:srgbClr val="00B0F0"/>
                </a:solidFill>
                <a:latin typeface="Traditional Arabic" pitchFamily="18" charset="-78"/>
                <a:cs typeface="Traditional Arabic" pitchFamily="18" charset="-78"/>
              </a:rPr>
              <a:t> </a:t>
            </a:r>
            <a:r>
              <a:rPr lang="ar-EG" sz="3000" b="1" dirty="0" smtClean="0">
                <a:solidFill>
                  <a:srgbClr val="000066"/>
                </a:solidFill>
                <a:latin typeface="Traditional Arabic" pitchFamily="18" charset="-78"/>
                <a:cs typeface="mohammad bold art 1" pitchFamily="2" charset="-78"/>
              </a:rPr>
              <a:t>تحسين جودة الحياة المدرسية بمراحل</a:t>
            </a:r>
          </a:p>
          <a:p>
            <a:pPr marL="68580" indent="0" algn="ctr">
              <a:buNone/>
            </a:pPr>
            <a:r>
              <a:rPr lang="ar-EG" sz="3000" b="1" dirty="0" smtClean="0">
                <a:solidFill>
                  <a:srgbClr val="000066"/>
                </a:solidFill>
                <a:latin typeface="Traditional Arabic" pitchFamily="18" charset="-78"/>
                <a:cs typeface="mohammad bold art 1" pitchFamily="2" charset="-78"/>
              </a:rPr>
              <a:t>التعليم المختلفة ورياض الأطفال“</a:t>
            </a:r>
            <a:endParaRPr lang="en-US" sz="3000" b="1" dirty="0" smtClean="0">
              <a:solidFill>
                <a:srgbClr val="000066"/>
              </a:solidFill>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698171" y="2481923"/>
            <a:ext cx="9318172" cy="2492990"/>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تفعيل مشاركة طلاب المرحلة الثانوية في العملية التعليمية في ضوء خبرات بعض الدول .</a:t>
            </a:r>
          </a:p>
          <a:p>
            <a:pPr marL="449263" indent="-274638" algn="just">
              <a:buBlip>
                <a:blip r:embed="rId6"/>
              </a:buBlip>
            </a:pP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متطلبات تحقيق تعليم صحي لتلاميذ المرحلة الابتدائية بمصر   </a:t>
            </a:r>
            <a:r>
              <a:rPr lang="ar-EG" sz="2600" b="1"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”دراسة إستشرافية على ضوء أفضل الممارسات العالمية “</a:t>
            </a: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a:t>
            </a:r>
          </a:p>
          <a:p>
            <a:pPr marL="449263" indent="-274638" algn="just">
              <a:buBlip>
                <a:blip r:embed="rId6"/>
              </a:buBlip>
            </a:pP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تصور مقترح لتقييم أداء مؤسسات التعليم قبل الجامعي باستخدام بطاقة الأداء المتوازن . </a:t>
            </a:r>
          </a:p>
        </p:txBody>
      </p:sp>
      <p:sp>
        <p:nvSpPr>
          <p:cNvPr id="17" name="Oval 16"/>
          <p:cNvSpPr/>
          <p:nvPr/>
        </p:nvSpPr>
        <p:spPr>
          <a:xfrm>
            <a:off x="3309251" y="580559"/>
            <a:ext cx="5471886" cy="1384935"/>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البحوث الميدانية لتحسين جودة الحياة المدرسية</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609724" y="2298700"/>
            <a:ext cx="9458325" cy="3785652"/>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endPar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المشاركة مع اليونسكو في ورش العمل الخاصة بالإطار العام لتشخيص وتحليل جودة التعليم </a:t>
            </a:r>
            <a:r>
              <a:rPr lang="en-US" sz="2400" b="1" dirty="0" err="1"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GeQaf</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الاشتراك مع </a:t>
            </a:r>
            <a:r>
              <a:rPr lang="ar-EG" sz="24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اليونسيف</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في تدريب الأخصائيين الاجتماعيين والنفسيين على تفعيل لائحة الانضباط المدرسي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القيام بدراسة مقومات ظاهرة الغياب ، وظاهرة الانضباط السلوكي ، بغية توفير التشريعات والبيئة المناسبة لانضباط الطلاب على مستوى المواظبة وخفض المشكلات السلوكية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إعداد تصور مقترح للنهوض بالتعليم في ضوء تقرير التنافسية العالمية .  </a:t>
            </a:r>
          </a:p>
          <a:p>
            <a:pPr marL="449263" indent="-274638" algn="just">
              <a:buBlip>
                <a:blip r:embed="rId6"/>
              </a:buBlip>
            </a:pPr>
            <a:endPar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
        <p:nvSpPr>
          <p:cNvPr id="17" name="Oval 16"/>
          <p:cNvSpPr/>
          <p:nvPr/>
        </p:nvSpPr>
        <p:spPr>
          <a:xfrm>
            <a:off x="3309251" y="542459"/>
            <a:ext cx="5471886" cy="1384935"/>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أنشطة المركز في تحسين جودة الحياة المدرسية</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609724" y="2108200"/>
            <a:ext cx="9458325" cy="4154984"/>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endPar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المشاركة مع اليونسكو في إعداد أنشطة (</a:t>
            </a:r>
            <a:r>
              <a:rPr lang="ar-SA"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ضمان التعليم الجيد المنصف والشامل للجميع وتعزيز فرص التعلّم مدى الحياة للجميع</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إعداد حقيبة تدريبية بعنوان ” تنمية بعض مهارات التنمية البشرية لدى طلاب المرحلة الثانوية ” تناولت أربعة مجالات أساسية : المهارات الشخصية، ومهارات العمل، ومهارات إدارة الحياة، والمهارات الإدارية، كما اشتملت على المهارات الفرعية الآتية : تحديد الأهداف والتخطيط للحياة، ومهارات القيادة، وإدارة الوقت، وتنمية الذاكرة، والعمل الجماعي، وتنمية </a:t>
            </a:r>
            <a:r>
              <a:rPr lang="ar-EG" sz="24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الذكاءات</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المتعددة لدى الطلاب، ومهارات التواصل، وعالم العمل، والخريطة الذهنية، ومهارات العرض والإلقاء، وكيفية التعامل مع الآخرين، والسيطرة على الغضب، وإعداد السيرة الذاتية </a:t>
            </a:r>
            <a:r>
              <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C.V</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واجتياز المقابلة الشخصية . </a:t>
            </a:r>
          </a:p>
        </p:txBody>
      </p:sp>
      <p:sp>
        <p:nvSpPr>
          <p:cNvPr id="17" name="Oval 16"/>
          <p:cNvSpPr/>
          <p:nvPr/>
        </p:nvSpPr>
        <p:spPr>
          <a:xfrm>
            <a:off x="3309251" y="542459"/>
            <a:ext cx="5471886" cy="1384935"/>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أنشطة المركز في تحسين جودة الحياة المدرسية</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7" name="Rectangle 16"/>
          <p:cNvSpPr/>
          <p:nvPr/>
        </p:nvSpPr>
        <p:spPr>
          <a:xfrm>
            <a:off x="2409824" y="3117350"/>
            <a:ext cx="7534275" cy="1046440"/>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68580" indent="0" algn="ctr">
              <a:buNone/>
            </a:pPr>
            <a:r>
              <a:rPr lang="ar-EG" sz="3000" b="1" dirty="0" smtClean="0">
                <a:solidFill>
                  <a:srgbClr val="000066"/>
                </a:solidFill>
                <a:latin typeface="Traditional Arabic" pitchFamily="18" charset="-78"/>
                <a:cs typeface="mohammad bold art 1" pitchFamily="2" charset="-78"/>
              </a:rPr>
              <a:t>الهدف الفرعي الخامس</a:t>
            </a:r>
          </a:p>
          <a:p>
            <a:pPr marL="68580" indent="0" algn="ctr">
              <a:buNone/>
            </a:pPr>
            <a:r>
              <a:rPr lang="ar-EG" sz="3000" b="1" dirty="0" smtClean="0">
                <a:solidFill>
                  <a:srgbClr val="000066"/>
                </a:solidFill>
                <a:latin typeface="Traditional Arabic" pitchFamily="18" charset="-78"/>
                <a:cs typeface="mohammad bold art 1" pitchFamily="2" charset="-78"/>
              </a:rPr>
              <a:t> ”</a:t>
            </a:r>
            <a:r>
              <a:rPr lang="ar-EG" sz="3200" b="1" dirty="0" smtClean="0">
                <a:solidFill>
                  <a:srgbClr val="00B0F0"/>
                </a:solidFill>
                <a:latin typeface="Traditional Arabic" pitchFamily="18" charset="-78"/>
                <a:cs typeface="Traditional Arabic" pitchFamily="18" charset="-78"/>
              </a:rPr>
              <a:t> </a:t>
            </a:r>
            <a:r>
              <a:rPr lang="ar-EG" sz="3000" b="1" dirty="0" smtClean="0">
                <a:solidFill>
                  <a:srgbClr val="000066"/>
                </a:solidFill>
                <a:latin typeface="Traditional Arabic" pitchFamily="18" charset="-78"/>
                <a:cs typeface="mohammad bold art 1" pitchFamily="2" charset="-78"/>
              </a:rPr>
              <a:t>دعم وتطوير الأنشطة التربوية “</a:t>
            </a:r>
            <a:endParaRPr lang="en-US" sz="3000" b="1" dirty="0" smtClean="0">
              <a:solidFill>
                <a:srgbClr val="000066"/>
              </a:solidFill>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698171" y="1988464"/>
            <a:ext cx="9318172" cy="4524315"/>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دور الأنشطة التربوية في تعزيز قيم المواطنة والمسئولية الاجتماعية بالمدرسة المصرية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نماذج مقترحة لأنشطة تربوية لإكساب التلاميذ القيم الأخلاقية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آليات تفعيل المسئولية الشخصية لدى طلاب المرحلة الثانوية في ضوء تجارب بعض الدول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أثر برنامج مقترح لتطبيقات الاستشعار من بعد في البيئات المحلية المصرية في تنمية وعى تلاميذ المرحلة الإعدادية بالقضايا البيئية في مصر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تعزيز ثقافة التربية من أجل السلام لدى طلاب المرحلة الثانوية في مصر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السمات النفسية لطلاب المرحلة الثانوية الممارسين وغير الممارسين للأنشطة التربوية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رؤية مقترحة لتفعيل دور أنشطة التربية المدنية </a:t>
            </a:r>
            <a:r>
              <a:rPr lang="ar-EG" sz="24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فى</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تحقيق المواطنة بمرحلة التعليم قبل الجامعي .</a:t>
            </a:r>
          </a:p>
        </p:txBody>
      </p:sp>
      <p:sp>
        <p:nvSpPr>
          <p:cNvPr id="17" name="Oval 16"/>
          <p:cNvSpPr/>
          <p:nvPr/>
        </p:nvSpPr>
        <p:spPr>
          <a:xfrm>
            <a:off x="3048000" y="420907"/>
            <a:ext cx="5936343" cy="1384935"/>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البحوث الميدانية حول دعم وتطوير الأنشطة التربوية</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698171" y="2481924"/>
            <a:ext cx="9318172" cy="3046988"/>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endPar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بناء مقياس الوعي المروري لتوعية الأفراد بالآداب والقواعد المرورية،  والأمن والسلامة، والثقافة المرورية، ضمن برامج التعاون مع المجلس القومي للسلامة على الطرق .</a:t>
            </a:r>
          </a:p>
          <a:p>
            <a:pPr marL="449263" indent="-274638" algn="just">
              <a:buBlip>
                <a:blip r:embed="rId6"/>
              </a:buBlip>
            </a:pPr>
            <a:endPar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المشاركة في تفعيل الأنشطة التربوية بالمدرسة المصرية بديوان عام الوزارة .</a:t>
            </a:r>
          </a:p>
          <a:p>
            <a:pPr marL="449263" indent="-274638" algn="just">
              <a:buBlip>
                <a:blip r:embed="rId6"/>
              </a:buBlip>
            </a:pPr>
            <a:endPar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
        <p:nvSpPr>
          <p:cNvPr id="17" name="Oval 16"/>
          <p:cNvSpPr/>
          <p:nvPr/>
        </p:nvSpPr>
        <p:spPr>
          <a:xfrm>
            <a:off x="3309251" y="580559"/>
            <a:ext cx="5471886" cy="1384935"/>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أنشطة المركز حول دعم وتطوير الأنشطة التربوية</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0"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7" name="Rectangle 16"/>
          <p:cNvSpPr/>
          <p:nvPr/>
        </p:nvSpPr>
        <p:spPr>
          <a:xfrm>
            <a:off x="2260599" y="2866525"/>
            <a:ext cx="7531101" cy="1015663"/>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68580" indent="0" algn="ctr">
              <a:buNone/>
            </a:pPr>
            <a:r>
              <a:rPr lang="ar-EG" sz="3000" b="1" dirty="0" smtClean="0">
                <a:solidFill>
                  <a:srgbClr val="000066"/>
                </a:solidFill>
                <a:latin typeface="Traditional Arabic" pitchFamily="18" charset="-78"/>
                <a:cs typeface="mohammad bold art 1" pitchFamily="2" charset="-78"/>
              </a:rPr>
              <a:t>الهدف الفرعي السادس </a:t>
            </a:r>
          </a:p>
          <a:p>
            <a:pPr marL="68580" indent="0" algn="ctr">
              <a:buNone/>
            </a:pPr>
            <a:r>
              <a:rPr lang="ar-EG" sz="3000" b="1" dirty="0" smtClean="0">
                <a:solidFill>
                  <a:srgbClr val="000066"/>
                </a:solidFill>
                <a:latin typeface="Traditional Arabic" pitchFamily="18" charset="-78"/>
                <a:cs typeface="mohammad bold art 1" pitchFamily="2" charset="-78"/>
              </a:rPr>
              <a:t>” تنمية وتطوير آليات المشاركة المجتمعية </a:t>
            </a:r>
            <a:r>
              <a:rPr lang="ar-EG" sz="2500" b="1" dirty="0" smtClean="0">
                <a:solidFill>
                  <a:srgbClr val="000066"/>
                </a:solidFill>
                <a:latin typeface="Traditional Arabic" pitchFamily="18" charset="-78"/>
                <a:cs typeface="mohammad bold art 1" pitchFamily="2" charset="-78"/>
              </a:rPr>
              <a:t>“</a:t>
            </a:r>
            <a:endParaRPr lang="en-US" sz="2500" b="1" dirty="0" smtClean="0">
              <a:solidFill>
                <a:srgbClr val="000066"/>
              </a:solidFill>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790700" y="3236652"/>
            <a:ext cx="9016999" cy="1708160"/>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lnSpc>
                <a:spcPct val="150000"/>
              </a:lnSpc>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خطة لدعم ثقة الطلاب وأولياء الأمور في أداء المؤسسة التعليمية .</a:t>
            </a:r>
          </a:p>
          <a:p>
            <a:pPr marL="449263" indent="-274638" algn="just">
              <a:lnSpc>
                <a:spcPct val="150000"/>
              </a:lnSpc>
              <a:buBlip>
                <a:blip r:embed="rId6"/>
              </a:buBlip>
            </a:pPr>
            <a:endPar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lnSpc>
                <a:spcPct val="150000"/>
              </a:lnSpc>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تفعيل المشاركة الأسرية للارتقاء بالعملية التعليمية ” رؤية مقترحة ” .</a:t>
            </a:r>
          </a:p>
        </p:txBody>
      </p:sp>
      <p:sp>
        <p:nvSpPr>
          <p:cNvPr id="17" name="Oval 16"/>
          <p:cNvSpPr/>
          <p:nvPr/>
        </p:nvSpPr>
        <p:spPr>
          <a:xfrm>
            <a:off x="2641600" y="986952"/>
            <a:ext cx="7097486" cy="1384935"/>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البحوث الميدانية لتنمية وتطوير آليات المشاركة المجتمعية</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698171" y="2262849"/>
            <a:ext cx="9318172" cy="3785652"/>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lvl="0"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المشاركة في اجتماعات لجنة التعليم ببيت العائلة المصرية وذلك          من خلال مراجعة وتحليل مناهج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900113" lvl="2" indent="-363538" algn="just">
              <a:buClr>
                <a:srgbClr val="87BF61"/>
              </a:buClr>
              <a:buFont typeface="Wingdings" pitchFamily="2" charset="2"/>
              <a:buChar char="Ø"/>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التربية الدينية الإسلامية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900113" lvl="2" indent="-363538" algn="just">
              <a:buClr>
                <a:srgbClr val="87BF61"/>
              </a:buClr>
              <a:buFont typeface="Wingdings" pitchFamily="2" charset="2"/>
              <a:buChar char="Ø"/>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التربية الدينية المسيحية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900113" lvl="2" indent="-363538" algn="just">
              <a:buClr>
                <a:srgbClr val="87BF61"/>
              </a:buClr>
              <a:buFont typeface="Wingdings" pitchFamily="2" charset="2"/>
              <a:buChar char="Ø"/>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الدراسات الاجتماعية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900113" lvl="2" indent="-363538" algn="just">
              <a:buClr>
                <a:srgbClr val="87BF61"/>
              </a:buClr>
              <a:buFont typeface="Wingdings" pitchFamily="2" charset="2"/>
              <a:buChar char="Ø"/>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اللغة العربية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المشاركة في تدشين أصدقاء بيت العائلة المصرية بمدارس الساحل التعليمية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المساهمة في أعمال مؤتمر التعليم – جمعية شركاء النجاح - شرم الشيخ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المساهمة في أعمال مؤتمر التعليم الخاص بالجمعيات الأهلية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
        <p:nvSpPr>
          <p:cNvPr id="17" name="Oval 16"/>
          <p:cNvSpPr/>
          <p:nvPr/>
        </p:nvSpPr>
        <p:spPr>
          <a:xfrm>
            <a:off x="2699652" y="580559"/>
            <a:ext cx="6357251" cy="1384935"/>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أنشطة المركز لتنمية وتطوير آليات المشاركة المجتمعية</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0"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9" name="Rectangle 18"/>
          <p:cNvSpPr/>
          <p:nvPr/>
        </p:nvSpPr>
        <p:spPr>
          <a:xfrm>
            <a:off x="1698171" y="2162616"/>
            <a:ext cx="9318172" cy="2031325"/>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449263" algn="just">
              <a:lnSpc>
                <a:spcPct val="150000"/>
              </a:lnSpc>
              <a:buBlip>
                <a:blip r:embed="rId6"/>
              </a:buBlip>
            </a:pPr>
            <a:r>
              <a:rPr lang="ar-EG" sz="2800" b="1" dirty="0" smtClean="0">
                <a:solidFill>
                  <a:schemeClr val="tx1"/>
                </a:solidFill>
                <a:latin typeface="Traditional Arabic" pitchFamily="18" charset="-78"/>
                <a:cs typeface="mohammad bold art 1" pitchFamily="2" charset="-78"/>
              </a:rPr>
              <a:t>الأهداف الفرعية لبرنامج عمل الوزارة  </a:t>
            </a:r>
            <a:r>
              <a:rPr lang="ar-EG" sz="2800" b="1" dirty="0" smtClean="0">
                <a:solidFill>
                  <a:srgbClr val="C00000"/>
                </a:solidFill>
                <a:latin typeface="Traditional Arabic" pitchFamily="18" charset="-78"/>
                <a:cs typeface="mohammad bold art 1" pitchFamily="2" charset="-78"/>
              </a:rPr>
              <a:t>2015/ 2016- 2016-2018م .</a:t>
            </a:r>
          </a:p>
          <a:p>
            <a:pPr marL="449263" indent="-449263" algn="just">
              <a:lnSpc>
                <a:spcPct val="150000"/>
              </a:lnSpc>
              <a:buBlip>
                <a:blip r:embed="rId6"/>
              </a:buBlip>
            </a:pPr>
            <a:r>
              <a:rPr lang="ar-EG" sz="2800" b="1" dirty="0" smtClean="0">
                <a:solidFill>
                  <a:schemeClr val="tx1"/>
                </a:solidFill>
                <a:latin typeface="Traditional Arabic" pitchFamily="18" charset="-78"/>
                <a:cs typeface="mohammad bold art 1" pitchFamily="2" charset="-78"/>
              </a:rPr>
              <a:t>خطة التنمية الاجتماعية والاقتصادية للدولة </a:t>
            </a:r>
            <a:r>
              <a:rPr lang="ar-EG" sz="2800" b="1" dirty="0" smtClean="0">
                <a:solidFill>
                  <a:srgbClr val="C00000"/>
                </a:solidFill>
                <a:latin typeface="Traditional Arabic" pitchFamily="18" charset="-78"/>
                <a:cs typeface="mohammad bold art 1" pitchFamily="2" charset="-78"/>
              </a:rPr>
              <a:t>2030م .</a:t>
            </a:r>
          </a:p>
          <a:p>
            <a:pPr marL="449263" indent="-449263" algn="just">
              <a:lnSpc>
                <a:spcPct val="150000"/>
              </a:lnSpc>
              <a:buBlip>
                <a:blip r:embed="rId6"/>
              </a:buBlip>
            </a:pPr>
            <a:r>
              <a:rPr lang="ar-EG" sz="2800" b="1" dirty="0" smtClean="0">
                <a:solidFill>
                  <a:schemeClr val="tx1"/>
                </a:solidFill>
                <a:latin typeface="Traditional Arabic" pitchFamily="18" charset="-78"/>
                <a:cs typeface="mohammad bold art 1" pitchFamily="2" charset="-78"/>
              </a:rPr>
              <a:t>الخطة الإستراتيجية لتطوير التعليم قبل الجامعي</a:t>
            </a:r>
            <a:r>
              <a:rPr lang="ar-EG" sz="2800" b="1" dirty="0" smtClean="0">
                <a:solidFill>
                  <a:srgbClr val="C00000"/>
                </a:solidFill>
                <a:latin typeface="Traditional Arabic" pitchFamily="18" charset="-78"/>
                <a:cs typeface="mohammad bold art 1" pitchFamily="2" charset="-78"/>
              </a:rPr>
              <a:t> 2014-2030م .</a:t>
            </a:r>
          </a:p>
        </p:txBody>
      </p:sp>
      <p:sp>
        <p:nvSpPr>
          <p:cNvPr id="16" name="Oval 15"/>
          <p:cNvSpPr/>
          <p:nvPr/>
        </p:nvSpPr>
        <p:spPr>
          <a:xfrm>
            <a:off x="3033485" y="754728"/>
            <a:ext cx="6096000" cy="887224"/>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3500" b="1" dirty="0" smtClean="0">
                <a:solidFill>
                  <a:srgbClr val="006600"/>
                </a:solidFill>
                <a:latin typeface="Traditional Arabic" pitchFamily="18" charset="-78"/>
                <a:cs typeface="mohammad bold art 1" pitchFamily="2" charset="-78"/>
              </a:rPr>
              <a:t>منطلقات العمل بالمركز</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7" name="Rectangle 16"/>
          <p:cNvSpPr/>
          <p:nvPr/>
        </p:nvSpPr>
        <p:spPr>
          <a:xfrm>
            <a:off x="2814918" y="2710576"/>
            <a:ext cx="6571129" cy="1508105"/>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68580" indent="0" algn="ctr">
              <a:buNone/>
            </a:pPr>
            <a:r>
              <a:rPr lang="ar-EG" sz="3000" b="1" dirty="0" smtClean="0">
                <a:solidFill>
                  <a:srgbClr val="000066"/>
                </a:solidFill>
                <a:latin typeface="Traditional Arabic" pitchFamily="18" charset="-78"/>
                <a:cs typeface="mohammad bold art 1" pitchFamily="2" charset="-78"/>
              </a:rPr>
              <a:t>الهدف الفرعي السابع</a:t>
            </a:r>
          </a:p>
          <a:p>
            <a:pPr marL="68580" indent="0" algn="ctr">
              <a:buNone/>
            </a:pPr>
            <a:r>
              <a:rPr lang="ar-EG" sz="3000" b="1" dirty="0" smtClean="0">
                <a:solidFill>
                  <a:srgbClr val="000066"/>
                </a:solidFill>
                <a:latin typeface="Traditional Arabic" pitchFamily="18" charset="-78"/>
                <a:cs typeface="mohammad bold art 1" pitchFamily="2" charset="-78"/>
              </a:rPr>
              <a:t> ”</a:t>
            </a:r>
            <a:r>
              <a:rPr lang="ar-EG" sz="3200" b="1" dirty="0" smtClean="0">
                <a:solidFill>
                  <a:srgbClr val="00B0F0"/>
                </a:solidFill>
                <a:latin typeface="Traditional Arabic" pitchFamily="18" charset="-78"/>
                <a:cs typeface="Traditional Arabic" pitchFamily="18" charset="-78"/>
              </a:rPr>
              <a:t> </a:t>
            </a:r>
            <a:r>
              <a:rPr lang="ar-EG" sz="3000" b="1" dirty="0" smtClean="0">
                <a:solidFill>
                  <a:srgbClr val="000066"/>
                </a:solidFill>
                <a:latin typeface="Traditional Arabic" pitchFamily="18" charset="-78"/>
                <a:cs typeface="mohammad bold art 1" pitchFamily="2" charset="-78"/>
              </a:rPr>
              <a:t>دعم مدارس دمج ذوي الإعاقة،</a:t>
            </a:r>
          </a:p>
          <a:p>
            <a:pPr marL="68580" indent="0" algn="ctr">
              <a:buNone/>
            </a:pPr>
            <a:r>
              <a:rPr lang="ar-EG" sz="3000" b="1" dirty="0" smtClean="0">
                <a:solidFill>
                  <a:srgbClr val="000066"/>
                </a:solidFill>
                <a:latin typeface="Traditional Arabic" pitchFamily="18" charset="-78"/>
                <a:cs typeface="mohammad bold art 1" pitchFamily="2" charset="-78"/>
              </a:rPr>
              <a:t>والفائقين والموهوبين “                  </a:t>
            </a:r>
            <a:endParaRPr lang="en-US" sz="3000" b="1" dirty="0" smtClean="0">
              <a:solidFill>
                <a:srgbClr val="000066"/>
              </a:solidFill>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698171" y="1712690"/>
            <a:ext cx="9318172" cy="4832092"/>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r>
              <a:rPr lang="ar-EG"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برنامج مقترح في التنمية المهنية لمعلمي مدارس الدمج بالتعليم العام.</a:t>
            </a:r>
          </a:p>
          <a:p>
            <a:pPr marL="449263" indent="-274638" algn="just"/>
            <a:r>
              <a:rPr lang="ar-EG" sz="2200" dirty="0" smtClean="0">
                <a:solidFill>
                  <a:srgbClr val="000066"/>
                </a:solidFill>
                <a:effectLst>
                  <a:outerShdw blurRad="38100" dist="38100" dir="2700000" algn="tl">
                    <a:srgbClr val="000000">
                      <a:alpha val="43137"/>
                    </a:srgbClr>
                  </a:outerShdw>
                </a:effectLst>
                <a:latin typeface="Traditional Arabic" pitchFamily="18" charset="-78"/>
                <a:cs typeface="mohammad bold art 1" pitchFamily="2" charset="-78"/>
              </a:rPr>
              <a:t>ويهدف البرنامج تعرف واقع مدارس الدمج من حيث :</a:t>
            </a:r>
          </a:p>
          <a:p>
            <a:pPr marL="447675" indent="-361950" algn="just">
              <a:buClr>
                <a:srgbClr val="006600"/>
              </a:buClr>
              <a:buFont typeface="Wingdings" pitchFamily="2" charset="2"/>
              <a:buChar char="Ø"/>
              <a:tabLst>
                <a:tab pos="447675" algn="l"/>
              </a:tabLst>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كفاءة المدرسة </a:t>
            </a:r>
            <a:r>
              <a:rPr lang="ar-EG" sz="22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الدامجة</a:t>
            </a: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في توفير مقومات برامج الدمج/ المدارس </a:t>
            </a:r>
            <a:r>
              <a:rPr lang="ar-EG" sz="22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الدامجة</a:t>
            </a: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a:t>
            </a:r>
          </a:p>
          <a:p>
            <a:pPr marL="447675" indent="-361950" algn="just">
              <a:buClr>
                <a:srgbClr val="006600"/>
              </a:buClr>
              <a:buFont typeface="Wingdings" pitchFamily="2" charset="2"/>
              <a:buChar char="Ø"/>
              <a:tabLst>
                <a:tab pos="447675" algn="l"/>
              </a:tabLst>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دور الإدارة المدرسية في توضيح مفهوم الدمج وأهميته وأنماطه داخل ثقافة المدرسة .</a:t>
            </a:r>
          </a:p>
          <a:p>
            <a:pPr marL="447675" indent="-361950" algn="just">
              <a:buClr>
                <a:srgbClr val="006600"/>
              </a:buClr>
              <a:buFont typeface="Wingdings" pitchFamily="2" charset="2"/>
              <a:buChar char="Ø"/>
              <a:tabLst>
                <a:tab pos="447675" algn="l"/>
              </a:tabLst>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دور الإدارة  المدرسية  في دراسة ودعم مقومات برامج الدمج .</a:t>
            </a:r>
          </a:p>
          <a:p>
            <a:pPr marL="447675" indent="-361950" algn="just">
              <a:buClr>
                <a:srgbClr val="006600"/>
              </a:buClr>
              <a:buFont typeface="Wingdings" pitchFamily="2" charset="2"/>
              <a:buChar char="Ø"/>
              <a:tabLst>
                <a:tab pos="447675" algn="l"/>
              </a:tabLst>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دور إدارة المدرسة في تفعيل استراتيجيات وطرق تدريس وتقويم ذوي الإعاقات البسيطة .</a:t>
            </a:r>
          </a:p>
          <a:p>
            <a:pPr marL="447675" indent="-361950" algn="just">
              <a:buClr>
                <a:srgbClr val="006600"/>
              </a:buClr>
              <a:buFont typeface="Wingdings" pitchFamily="2" charset="2"/>
              <a:buChar char="Ø"/>
              <a:tabLst>
                <a:tab pos="447675" algn="l"/>
              </a:tabLst>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دور التوجيه الفني في دعم مدارس الدمج .</a:t>
            </a:r>
          </a:p>
          <a:p>
            <a:pPr marL="447675" indent="-361950" algn="just">
              <a:buClr>
                <a:srgbClr val="006600"/>
              </a:buClr>
              <a:buFont typeface="Wingdings" pitchFamily="2" charset="2"/>
              <a:buChar char="Ø"/>
              <a:tabLst>
                <a:tab pos="447675" algn="l"/>
              </a:tabLst>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تصميم بيئات تعليمية تحقق بناء الأمن النفسي والوجداني لدى الطلبة .</a:t>
            </a:r>
          </a:p>
          <a:p>
            <a:pPr marL="447675" indent="-361950" algn="just">
              <a:buClr>
                <a:srgbClr val="006600"/>
              </a:buClr>
              <a:buFont typeface="Wingdings" pitchFamily="2" charset="2"/>
              <a:buChar char="Ø"/>
              <a:tabLst>
                <a:tab pos="447675" algn="l"/>
              </a:tabLst>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إعداد البرامج الفردية العلاجية </a:t>
            </a:r>
            <a:r>
              <a:rPr lang="ar-EG" sz="22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والإثرائية</a:t>
            </a: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a:t>
            </a:r>
          </a:p>
          <a:p>
            <a:pPr marL="447675" indent="-361950" algn="just">
              <a:buClr>
                <a:srgbClr val="006600"/>
              </a:buClr>
              <a:buFont typeface="Wingdings" pitchFamily="2" charset="2"/>
              <a:buChar char="Ø"/>
              <a:tabLst>
                <a:tab pos="447675" algn="l"/>
              </a:tabLst>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تخطيط  وتنفيذ التدريس بما يناسب الفصول </a:t>
            </a:r>
            <a:r>
              <a:rPr lang="ar-EG" sz="22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الدامجة</a:t>
            </a: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a:t>
            </a:r>
          </a:p>
          <a:p>
            <a:pPr marL="447675" indent="-361950" algn="just">
              <a:buClr>
                <a:srgbClr val="006600"/>
              </a:buClr>
              <a:buFont typeface="Wingdings" pitchFamily="2" charset="2"/>
              <a:buChar char="Ø"/>
              <a:tabLst>
                <a:tab pos="447675" algn="l"/>
              </a:tabLst>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توظيف واستخدام الأدوات التكنولوجية المستخدمة داخل الصف .</a:t>
            </a:r>
          </a:p>
          <a:p>
            <a:pPr marL="447675" indent="-361950" algn="just">
              <a:buClr>
                <a:srgbClr val="006600"/>
              </a:buClr>
              <a:buFont typeface="Wingdings" pitchFamily="2" charset="2"/>
              <a:buChar char="Ø"/>
              <a:tabLst>
                <a:tab pos="447675" algn="l"/>
              </a:tabLst>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توظيف آليات التنمية المهنية المتاحة والتنمية المهنية الذاتية .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
        <p:nvSpPr>
          <p:cNvPr id="17" name="Oval 16"/>
          <p:cNvSpPr/>
          <p:nvPr/>
        </p:nvSpPr>
        <p:spPr>
          <a:xfrm>
            <a:off x="1785257" y="261251"/>
            <a:ext cx="7634513" cy="1298377"/>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7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البحوث الميدانية لدعم مدارس دمج ذوي الإعاقة والمتفوقين والموهوبين</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698171" y="2431587"/>
            <a:ext cx="9318172" cy="3785652"/>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التواصل مع الوزارة لتحديد آليات التنمية المهنية لمعلمي مدارس الدمج، وتقييم التجربة </a:t>
            </a:r>
            <a:r>
              <a:rPr lang="ar-EG" sz="24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فى</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الواقع لتحديد تحديات تطبيق التجربة ميدانياً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المشاركة في برامج مدارس المتفوقين </a:t>
            </a:r>
            <a:r>
              <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a:t>
            </a:r>
            <a:r>
              <a:rPr lang="en-US" sz="2400" b="1"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STEM</a:t>
            </a:r>
            <a:r>
              <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a:t>
            </a:r>
            <a:r>
              <a:rPr lang="ar-EG" sz="24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فى</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مراجعة مصفوفة محتوى المواد الدراسية، والتنمية المهنية للمعلمين القدامى بمدارس المعادي والسادس من أكتوبر، مع تأهيل المعلمين الجدد في المدارس السبعة، وتأهيل  المديرين والوكلاء للمدارس الجديدة، بالإضافة إلي تأهيل موجهي العلوم والرياضيات في المحافظات الجديدة كمسئولين عن الوحدات الفرعية لمدارس المتفوقين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المشاركة بالتحكيم </a:t>
            </a:r>
            <a:r>
              <a:rPr lang="ar-EG" sz="24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فى</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الأكاديمية المهنية للمعلمين على حقيبة الأداء الإرشادي لمعلمي اللغة العربية لمدارس الأمل للصم وضعاف السمع.</a:t>
            </a:r>
          </a:p>
        </p:txBody>
      </p:sp>
      <p:sp>
        <p:nvSpPr>
          <p:cNvPr id="17" name="Oval 16"/>
          <p:cNvSpPr/>
          <p:nvPr/>
        </p:nvSpPr>
        <p:spPr>
          <a:xfrm>
            <a:off x="2699652" y="420905"/>
            <a:ext cx="6357251" cy="1384935"/>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أنشطة المركز في مجال  الدمج والمتفوقين والموهوبين</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698171" y="2339975"/>
            <a:ext cx="8944429" cy="4222694"/>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1325" lvl="0" indent="-373063" algn="just">
              <a:buNone/>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1- عقد لقاءات بين أعضاء وحدة مدارس المتفوقين لمراجعة أداة المقابلة لمعلمي المواد الدراسية المختلفة والتي تهدف </a:t>
            </a:r>
            <a:r>
              <a:rPr lang="ar-EG" sz="22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الى</a:t>
            </a: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تجميع معلومات عن ما تم انجازه العام الماضي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1325" lvl="0" indent="-373063" algn="just">
              <a:buNone/>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2- عقد لقاءات مع معلمي المواد الدراسية المختلفة بمدارس المتفوقين في العلوم والتكنولوجيا  بالمحافظات المختلفة  لتطبيق الأداة المعدة للمقابلة وإعداد تقرير عن واقع تنفيذ مصفوفة المنهج في العام الماضي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1325" lvl="0" indent="-373063" algn="just">
              <a:buNone/>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3- إدارة ورشة العمل الخاصة بمراجعة مصفوفة المنهج للمواد الدراسية المختلفة بحضور معلمي المواد الدراسية بالمحافظات السبعة التي </a:t>
            </a:r>
            <a:r>
              <a:rPr lang="ar-EG" sz="22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بها</a:t>
            </a: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مدارس متفوقين بالإضافة إلى مدرستي المعادى والسادس من أكتوبر، وشملت عملية المراجعة :</a:t>
            </a:r>
          </a:p>
          <a:p>
            <a:pPr marL="457200" lvl="1" indent="0" fontAlgn="base">
              <a:lnSpc>
                <a:spcPct val="80000"/>
              </a:lnSpc>
              <a:spcAft>
                <a:spcPct val="0"/>
              </a:spcAft>
              <a:buClr>
                <a:srgbClr val="87BF61"/>
              </a:buClr>
              <a:buFont typeface="Wingdings" pitchFamily="2" charset="2"/>
              <a:buChar char="Ø"/>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إعادة صياغة نواتج التعلم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57200" lvl="1" indent="0" fontAlgn="base">
              <a:lnSpc>
                <a:spcPct val="80000"/>
              </a:lnSpc>
              <a:spcAft>
                <a:spcPct val="0"/>
              </a:spcAft>
              <a:buClr>
                <a:srgbClr val="87BF61"/>
              </a:buClr>
              <a:buFont typeface="Wingdings" pitchFamily="2" charset="2"/>
              <a:buChar char="Ø"/>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مراجعة المفاهيم من حيث وضوحها وارتباطها بناتج التعلم.</a:t>
            </a:r>
          </a:p>
          <a:p>
            <a:pPr marL="457200" lvl="1" indent="0" fontAlgn="base">
              <a:lnSpc>
                <a:spcPct val="80000"/>
              </a:lnSpc>
              <a:spcAft>
                <a:spcPct val="0"/>
              </a:spcAft>
              <a:buClr>
                <a:srgbClr val="87BF61"/>
              </a:buClr>
              <a:buFont typeface="Wingdings" pitchFamily="2" charset="2"/>
              <a:buChar char="Ø"/>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مراجعة الفترات الزمنية المحددة لنواتج التعلم.</a:t>
            </a:r>
            <a:r>
              <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a:t>
            </a:r>
          </a:p>
          <a:p>
            <a:pPr marL="457200" lvl="1" indent="0" fontAlgn="base">
              <a:lnSpc>
                <a:spcPct val="80000"/>
              </a:lnSpc>
              <a:spcAft>
                <a:spcPct val="0"/>
              </a:spcAft>
              <a:buClr>
                <a:srgbClr val="87BF61"/>
              </a:buClr>
              <a:buFont typeface="Wingdings" pitchFamily="2" charset="2"/>
              <a:buChar char="Ø"/>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مراجعة المهارات المدرجة من حيث وضوحها وارتباطها بناتج التعلم.</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
        <p:nvSpPr>
          <p:cNvPr id="17" name="Oval 16"/>
          <p:cNvSpPr/>
          <p:nvPr/>
        </p:nvSpPr>
        <p:spPr>
          <a:xfrm>
            <a:off x="1924051" y="420905"/>
            <a:ext cx="6788149" cy="1752808"/>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5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مساهمة المركز في مدارس المتفوقين في العلوم والتكنولوجيا  </a:t>
            </a:r>
            <a:br>
              <a:rPr lang="ar-EG" sz="25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br>
            <a:r>
              <a:rPr lang="ar-EG" sz="25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 </a:t>
            </a:r>
            <a:r>
              <a:rPr lang="en-US" sz="25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STEM</a:t>
            </a:r>
            <a:r>
              <a:rPr lang="ar-EG" sz="25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 )</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0"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43765"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552576" y="1600200"/>
            <a:ext cx="9128124" cy="4832092"/>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625475" lvl="0" indent="-358775">
              <a:buNone/>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4-  المشاركة في ورش العمل واللقاءات التي عقدت للتجهيز للبرامج التدريبية للمعلمين .</a:t>
            </a:r>
          </a:p>
          <a:p>
            <a:pPr marL="625475" lvl="0" indent="-358775" algn="just">
              <a:buNone/>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5- مراجعة الأدلة التدريبية الخاصة بالتنمية المهنية لكل من المعلمين الجدد والمعلمين القدامى تمهيدا لإجراء تدريبات المعلمين خلال شهور الصيف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625475" lvl="0" indent="-358775">
              <a:buNone/>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6- تدريب معلمي المواد الدراسية العلمية القدامى</a:t>
            </a:r>
            <a:r>
              <a:rPr lang="en-US" sz="2200" b="1"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STEM Subject</a:t>
            </a:r>
            <a:r>
              <a:rPr lang="ar-EG" sz="2200" b="1"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 </a:t>
            </a: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على </a:t>
            </a:r>
            <a:r>
              <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a:t>
            </a:r>
          </a:p>
          <a:p>
            <a:pPr marL="901700" lvl="1" indent="-279400">
              <a:buClr>
                <a:srgbClr val="87BF61"/>
              </a:buClr>
              <a:buFont typeface="Wingdings" pitchFamily="2" charset="2"/>
              <a:buChar char="Ø"/>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كيفية مراعاة السياق المجتمعي في مصر عند استخدام</a:t>
            </a:r>
            <a:r>
              <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a:t>
            </a: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المصادر المعرفية والمراجع المختلفة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901700" lvl="1" indent="-279400" algn="just">
              <a:buClr>
                <a:srgbClr val="87BF61"/>
              </a:buClr>
              <a:buFont typeface="Wingdings" pitchFamily="2" charset="2"/>
              <a:buChar char="Ø"/>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تحليل نواتج التعلم بشكل يسهم </a:t>
            </a:r>
            <a:r>
              <a:rPr lang="ar-EG" sz="22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فى</a:t>
            </a: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تحديد ما تتضمنه من مفاهيم ومهارات وفقا لمستويات التفكير العليا.</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901700" lvl="1" indent="-279400">
              <a:buClr>
                <a:srgbClr val="87BF61"/>
              </a:buClr>
              <a:buFont typeface="Wingdings" pitchFamily="2" charset="2"/>
              <a:buChar char="Ø"/>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كيفية توظيف التكنولوجيا في تحقيق نواتج التعلم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901700" indent="-279400">
              <a:buClr>
                <a:srgbClr val="87BF61"/>
              </a:buClr>
              <a:buFont typeface="Wingdings" pitchFamily="2" charset="2"/>
              <a:buChar char="Ø"/>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نماذج تطبيقية لربط وتكامل نواتج التعلم مع المشروعات العلمية للطلاب </a:t>
            </a:r>
            <a:r>
              <a:rPr lang="en-US" sz="2200" b="1"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Capstone</a:t>
            </a: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a:t>
            </a:r>
          </a:p>
          <a:p>
            <a:pPr marL="625475" lvl="0" indent="-358775" algn="just">
              <a:buNone/>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7- المشاركة في إدارة قاعات التدريب وكذلك تدريب المعلمين الجدد ضمن خطة تأهيلهم للعمل في مدارس المتفوقين في العلوم والتكنولوجيا.</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556986" y="295275"/>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552576" y="1787525"/>
            <a:ext cx="9667874" cy="4524315"/>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812800" lvl="0" indent="-365125" algn="just"/>
            <a:endPar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812800" lvl="0" indent="-365125" algn="just"/>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8- المشاركة </a:t>
            </a:r>
            <a:r>
              <a:rPr lang="ar-EG" sz="24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فى</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ورشه تحضيرية لمدة 4 أيام </a:t>
            </a:r>
            <a:r>
              <a:rPr lang="ar-EG" sz="24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فى</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الفترة من</a:t>
            </a:r>
            <a:r>
              <a:rPr lang="ar-EG" sz="2400" b="1"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 13-16 يونيو 2016</a:t>
            </a:r>
            <a:r>
              <a:rPr lang="ar-EG" sz="2400" b="1" dirty="0" smtClean="0">
                <a:solidFill>
                  <a:srgbClr val="A50021"/>
                </a:solidFill>
                <a:effectLst>
                  <a:outerShdw blurRad="38100" dist="38100" dir="2700000" algn="tl">
                    <a:srgbClr val="000000">
                      <a:alpha val="43137"/>
                    </a:srgbClr>
                  </a:outerShdw>
                </a:effectLst>
                <a:latin typeface="Traditional Arabic" pitchFamily="18" charset="-78"/>
                <a:cs typeface="mohammad bold art 1" pitchFamily="2" charset="-78"/>
              </a:rPr>
              <a:t> </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للتعريف بمدارس المتفوقين </a:t>
            </a:r>
            <a:r>
              <a:rPr lang="en-US" sz="2400" b="1"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STEM</a:t>
            </a:r>
            <a:r>
              <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والتحديات </a:t>
            </a:r>
            <a:r>
              <a:rPr lang="en-US" sz="2400" b="1"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Grand Challenges  </a:t>
            </a:r>
            <a:r>
              <a:rPr lang="ar-EG" sz="2400" b="1"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 </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التي تبنى عليها مناهج العلوم والرياضيات، والتي تتمثل في المشكلات الكبرى الموجودة في المجتمع المصري مثل التلوث، إعادة التدوير، الزيادة السكانية، الانتقال من الريف إلى الحضر ، الثقافة العلمية والتكنولوجية ؛ والتي يمكن أن تكون مدخلا لبناء المناهج المتكاملة التي تدرس للطلاب في هذه المدارس . </a:t>
            </a:r>
          </a:p>
          <a:p>
            <a:pPr marL="812800" lvl="0" indent="-365125" algn="just"/>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812800" lvl="0" indent="-365125" algn="just"/>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9-المشاركة في بناء معايير ومؤشرات تكاملية لمناهج العلوم والرياضيات لمدارس المتفوقين .</a:t>
            </a:r>
          </a:p>
          <a:p>
            <a:pPr marL="812800" lvl="0" indent="-365125" algn="just"/>
            <a:endPar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0"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7" name="Rectangle 16"/>
          <p:cNvSpPr/>
          <p:nvPr/>
        </p:nvSpPr>
        <p:spPr>
          <a:xfrm>
            <a:off x="2886634" y="2698250"/>
            <a:ext cx="6239437" cy="1046440"/>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68580" indent="0" algn="ctr">
              <a:buNone/>
            </a:pPr>
            <a:r>
              <a:rPr lang="ar-EG" sz="3000" b="1" dirty="0" smtClean="0">
                <a:solidFill>
                  <a:srgbClr val="000066"/>
                </a:solidFill>
                <a:latin typeface="Traditional Arabic" pitchFamily="18" charset="-78"/>
                <a:cs typeface="mohammad bold art 1" pitchFamily="2" charset="-78"/>
              </a:rPr>
              <a:t>الهدف الفرعي الثامن </a:t>
            </a:r>
          </a:p>
          <a:p>
            <a:pPr marL="68580" indent="0" algn="ctr">
              <a:buNone/>
            </a:pPr>
            <a:r>
              <a:rPr lang="ar-EG" sz="3000" b="1" dirty="0" smtClean="0">
                <a:solidFill>
                  <a:srgbClr val="000066"/>
                </a:solidFill>
                <a:latin typeface="Traditional Arabic" pitchFamily="18" charset="-78"/>
                <a:cs typeface="mohammad bold art 1" pitchFamily="2" charset="-78"/>
              </a:rPr>
              <a:t>”</a:t>
            </a:r>
            <a:r>
              <a:rPr lang="ar-EG" sz="3200" b="1" dirty="0" smtClean="0">
                <a:solidFill>
                  <a:srgbClr val="00B0F0"/>
                </a:solidFill>
                <a:latin typeface="Traditional Arabic" pitchFamily="18" charset="-78"/>
                <a:cs typeface="Traditional Arabic" pitchFamily="18" charset="-78"/>
              </a:rPr>
              <a:t> </a:t>
            </a:r>
            <a:r>
              <a:rPr lang="ar-EG" sz="3000" b="1" dirty="0" smtClean="0">
                <a:solidFill>
                  <a:srgbClr val="000066"/>
                </a:solidFill>
                <a:latin typeface="Traditional Arabic" pitchFamily="18" charset="-78"/>
                <a:cs typeface="mohammad bold art 1" pitchFamily="2" charset="-78"/>
              </a:rPr>
              <a:t>تطوير منظومة التعليم الفني “</a:t>
            </a:r>
            <a:endParaRPr lang="en-US" sz="3000" b="1" dirty="0" smtClean="0">
              <a:solidFill>
                <a:srgbClr val="000066"/>
              </a:solidFill>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698171" y="2481924"/>
            <a:ext cx="9318172" cy="3785652"/>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endPar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تصور مقترح لرفع كفاءة مراكز التدريب في ضوء الاحتياجات التدريبية لطلاب التعليم الفني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واقع التكامل بين المقررات الدراسية النظرية والعملية بالتعليم الثانوي الصناعي لتحقيق أهداف التعليم الفني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تطوير الأنشطة المنهجية </a:t>
            </a:r>
            <a:r>
              <a:rPr lang="ar-EG" sz="24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واللامنهجية</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في مدارس التعليم الثانوي الفني      في ضوء الأهداف المحورية للمدرسة الجاذبة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برنامج مقترح لتنمية مهارات إدارة الحياة وسوق العمل لدى طلاب المرحلة الثانوية في ضوء تنمية الموارد البشرية .  </a:t>
            </a:r>
          </a:p>
          <a:p>
            <a:pPr marL="449263" indent="-274638" algn="just">
              <a:buBlip>
                <a:blip r:embed="rId6"/>
              </a:buBlip>
            </a:pPr>
            <a:endPar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
        <p:nvSpPr>
          <p:cNvPr id="17" name="Oval 16"/>
          <p:cNvSpPr/>
          <p:nvPr/>
        </p:nvSpPr>
        <p:spPr>
          <a:xfrm>
            <a:off x="3309251" y="580559"/>
            <a:ext cx="5471886" cy="1384935"/>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البحوث الميدانية لتطوير منظومة التعليم الفني </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698171" y="1944906"/>
            <a:ext cx="9318172" cy="3785652"/>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endPar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تقــرير حول متطلبات دمج ذوي الاحتياجات الخاصة بمدارس التعليم الفني في مصر، ويهدف إلى دراسة </a:t>
            </a:r>
            <a:r>
              <a:rPr lang="ar-SA"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الأمور المتعلقة بالعملية التعليمية الخاصة بدمج ذوي الاحتياجات الخاصة الذين سيلتحقون  بمدارس التعليم الفني نظامي الثلاث والخمس سنوات</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a:t>
            </a:r>
          </a:p>
          <a:p>
            <a:pPr marL="449263" indent="-274638" algn="just">
              <a:buBlip>
                <a:blip r:embed="rId6"/>
              </a:buBlip>
            </a:pPr>
            <a:endPar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4763" algn="just"/>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وقد أوصى بأهمية وجود </a:t>
            </a:r>
            <a:r>
              <a:rPr lang="ar-SA"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قرار وزاري يسمح بدمج الطلاب المعاقين من خريجي الحلقة الثانية من التعليم الأساسي</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a:t>
            </a:r>
            <a:r>
              <a:rPr lang="ar-EG" sz="24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و</a:t>
            </a:r>
            <a:r>
              <a:rPr lang="ar-SA"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تشكيل لجنة عليا لدمج الطلاب المقبولين للالتحاق بمدارس التعليم الفني في كل محافظة</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 </a:t>
            </a:r>
            <a:r>
              <a:rPr lang="ar-SA"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a:t>
            </a:r>
            <a:endPar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4763" algn="just"/>
            <a:r>
              <a:rPr lang="ar-SA"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a:t>
            </a:r>
            <a:endPar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
        <p:nvSpPr>
          <p:cNvPr id="17" name="Oval 16"/>
          <p:cNvSpPr/>
          <p:nvPr/>
        </p:nvSpPr>
        <p:spPr>
          <a:xfrm>
            <a:off x="2830286" y="304793"/>
            <a:ext cx="5950851" cy="1384935"/>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أنشطة المركز لتطوير منظومة التعليم الفني </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0"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7" name="Rectangle 16"/>
          <p:cNvSpPr/>
          <p:nvPr/>
        </p:nvSpPr>
        <p:spPr>
          <a:xfrm>
            <a:off x="2743199" y="2801140"/>
            <a:ext cx="6929719" cy="1046440"/>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68580" indent="0" algn="ctr">
              <a:buNone/>
            </a:pPr>
            <a:r>
              <a:rPr lang="ar-EG" sz="3000" b="1" dirty="0" smtClean="0">
                <a:solidFill>
                  <a:srgbClr val="000066"/>
                </a:solidFill>
                <a:latin typeface="Traditional Arabic" pitchFamily="18" charset="-78"/>
                <a:cs typeface="mohammad bold art 1" pitchFamily="2" charset="-78"/>
              </a:rPr>
              <a:t>الهدف </a:t>
            </a:r>
            <a:r>
              <a:rPr lang="ar-EG" sz="3000" b="1" dirty="0" smtClean="0">
                <a:solidFill>
                  <a:srgbClr val="000066"/>
                </a:solidFill>
                <a:latin typeface="Traditional Arabic" pitchFamily="18" charset="-78"/>
                <a:cs typeface="mohammad bold art 1" pitchFamily="2" charset="-78"/>
              </a:rPr>
              <a:t>التاسع </a:t>
            </a:r>
          </a:p>
          <a:p>
            <a:pPr marL="68580" indent="0" algn="ctr">
              <a:buNone/>
            </a:pPr>
            <a:r>
              <a:rPr lang="ar-EG" sz="3000" b="1" dirty="0" smtClean="0">
                <a:solidFill>
                  <a:srgbClr val="000066"/>
                </a:solidFill>
                <a:latin typeface="Traditional Arabic" pitchFamily="18" charset="-78"/>
                <a:cs typeface="mohammad bold art 1" pitchFamily="2" charset="-78"/>
              </a:rPr>
              <a:t>”</a:t>
            </a:r>
            <a:r>
              <a:rPr lang="ar-EG" sz="3200" b="1" dirty="0" smtClean="0">
                <a:solidFill>
                  <a:srgbClr val="00B0F0"/>
                </a:solidFill>
                <a:latin typeface="Traditional Arabic" pitchFamily="18" charset="-78"/>
                <a:cs typeface="Traditional Arabic" pitchFamily="18" charset="-78"/>
              </a:rPr>
              <a:t> </a:t>
            </a:r>
            <a:r>
              <a:rPr lang="ar-EG" sz="3000" b="1" dirty="0" smtClean="0">
                <a:solidFill>
                  <a:srgbClr val="000066"/>
                </a:solidFill>
                <a:latin typeface="Traditional Arabic" pitchFamily="18" charset="-78"/>
                <a:cs typeface="mohammad bold art 1" pitchFamily="2" charset="-78"/>
              </a:rPr>
              <a:t>دعم الأبنية والمنشآت التعليمية “</a:t>
            </a:r>
            <a:endParaRPr lang="en-US" sz="3000" b="1" dirty="0" smtClean="0">
              <a:solidFill>
                <a:srgbClr val="000066"/>
              </a:solidFill>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7" name="عنوان 1"/>
          <p:cNvSpPr txBox="1">
            <a:spLocks/>
          </p:cNvSpPr>
          <p:nvPr/>
        </p:nvSpPr>
        <p:spPr>
          <a:xfrm>
            <a:off x="3047999" y="1162050"/>
            <a:ext cx="5573487" cy="723900"/>
          </a:xfrm>
          <a:prstGeom prst="rect">
            <a:avLst/>
          </a:prstGeom>
          <a:solidFill>
            <a:srgbClr val="FFDB69"/>
          </a:solidFill>
          <a:scene3d>
            <a:camera prst="orthographicFront"/>
            <a:lightRig rig="threePt" dir="t"/>
          </a:scene3d>
          <a:sp3d>
            <a:bevelT prst="convex"/>
          </a:sp3d>
        </p:spPr>
        <p:txBody>
          <a:bodyPr vert="horz" lIns="78623" tIns="39312" rIns="78623" bIns="39312" rtlCol="1" anchor="b">
            <a:normAutofit/>
          </a:bodyPr>
          <a:lstStyle/>
          <a:p>
            <a:pPr marL="0" marR="0" lvl="0" indent="0" algn="ctr" defTabSz="786236" rtl="1" eaLnBrk="1" fontAlgn="auto" latinLnBrk="0" hangingPunct="1">
              <a:lnSpc>
                <a:spcPct val="90000"/>
              </a:lnSpc>
              <a:spcBef>
                <a:spcPct val="0"/>
              </a:spcBef>
              <a:spcAft>
                <a:spcPts val="0"/>
              </a:spcAft>
              <a:buClrTx/>
              <a:buSzTx/>
              <a:buFontTx/>
              <a:buNone/>
              <a:tabLst/>
              <a:defRPr/>
            </a:pPr>
            <a:r>
              <a:rPr kumimoji="0" lang="ar-EG" sz="4200" b="1" i="0" u="none" strike="noStrike" kern="1200" cap="none" spc="0" normalizeH="0" baseline="0" noProof="0" dirty="0" smtClean="0">
                <a:ln>
                  <a:noFill/>
                </a:ln>
                <a:solidFill>
                  <a:srgbClr val="C00000"/>
                </a:solidFill>
                <a:effectLst/>
                <a:uLnTx/>
                <a:uFillTx/>
                <a:latin typeface="Traditional Arabic" pitchFamily="18" charset="-78"/>
                <a:ea typeface="+mj-ea"/>
                <a:cs typeface="mohammad bold art 1" pitchFamily="2" charset="-78"/>
              </a:rPr>
              <a:t>مجالات العمل بالمركز </a:t>
            </a:r>
            <a:endParaRPr kumimoji="0" lang="ar-EG" sz="4200" b="1" i="0" u="none" strike="noStrike" kern="1200" cap="none" spc="0" normalizeH="0" baseline="0" noProof="0" dirty="0">
              <a:ln>
                <a:noFill/>
              </a:ln>
              <a:solidFill>
                <a:srgbClr val="C00000"/>
              </a:solidFill>
              <a:effectLst/>
              <a:uLnTx/>
              <a:uFillTx/>
              <a:latin typeface="Traditional Arabic" pitchFamily="18" charset="-78"/>
              <a:ea typeface="+mj-ea"/>
              <a:cs typeface="mohammad bold art 1" pitchFamily="2" charset="-78"/>
            </a:endParaRPr>
          </a:p>
        </p:txBody>
      </p:sp>
      <p:graphicFrame>
        <p:nvGraphicFramePr>
          <p:cNvPr id="18" name="عنصر نائب للمحتوى 3"/>
          <p:cNvGraphicFramePr>
            <a:graphicFrameLocks/>
          </p:cNvGraphicFramePr>
          <p:nvPr>
            <p:extLst>
              <p:ext uri="{D42A27DB-BD31-4B8C-83A1-F6EECF244321}">
                <p14:modId xmlns="" xmlns:p14="http://schemas.microsoft.com/office/powerpoint/2010/main" val="3516788893"/>
              </p:ext>
            </p:extLst>
          </p:nvPr>
        </p:nvGraphicFramePr>
        <p:xfrm>
          <a:off x="3620320" y="2293973"/>
          <a:ext cx="5275706" cy="346289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698171" y="2801232"/>
            <a:ext cx="9318172" cy="830997"/>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إستراتيجية مقترحة لسد الفجوة </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التمويلية </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لنظام التعليم قبل الجامعي       في ضوء معايير الجودة التربوية .</a:t>
            </a:r>
          </a:p>
        </p:txBody>
      </p:sp>
      <p:sp>
        <p:nvSpPr>
          <p:cNvPr id="17" name="Oval 16"/>
          <p:cNvSpPr/>
          <p:nvPr/>
        </p:nvSpPr>
        <p:spPr>
          <a:xfrm>
            <a:off x="2685142" y="754727"/>
            <a:ext cx="6386286" cy="1384935"/>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البحوث الميدانية </a:t>
            </a: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لدعم </a:t>
            </a: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الأبنية </a:t>
            </a: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والمنشآت </a:t>
            </a: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التعليمية</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0"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7" name="Rectangle 16"/>
          <p:cNvSpPr/>
          <p:nvPr/>
        </p:nvSpPr>
        <p:spPr>
          <a:xfrm>
            <a:off x="2838451" y="2923569"/>
            <a:ext cx="6762750" cy="1200329"/>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68580" indent="0" algn="ctr">
              <a:buNone/>
            </a:pPr>
            <a:r>
              <a:rPr lang="ar-EG" sz="3600" b="1" dirty="0" smtClean="0">
                <a:solidFill>
                  <a:srgbClr val="000066"/>
                </a:solidFill>
                <a:latin typeface="Traditional Arabic" pitchFamily="18" charset="-78"/>
                <a:cs typeface="mohammad bold art 1" pitchFamily="2" charset="-78"/>
              </a:rPr>
              <a:t>الهدف الفرعي العاشر</a:t>
            </a:r>
          </a:p>
          <a:p>
            <a:pPr marL="68580" indent="0" algn="ctr">
              <a:buNone/>
            </a:pPr>
            <a:r>
              <a:rPr lang="ar-EG" sz="3600" b="1" dirty="0" smtClean="0">
                <a:solidFill>
                  <a:srgbClr val="000066"/>
                </a:solidFill>
                <a:latin typeface="Traditional Arabic" pitchFamily="18" charset="-78"/>
                <a:cs typeface="mohammad bold art 1" pitchFamily="2" charset="-78"/>
              </a:rPr>
              <a:t> </a:t>
            </a:r>
            <a:r>
              <a:rPr lang="ar-EG" sz="3600" b="1" dirty="0" smtClean="0">
                <a:solidFill>
                  <a:srgbClr val="000066"/>
                </a:solidFill>
                <a:latin typeface="Traditional Arabic" pitchFamily="18" charset="-78"/>
                <a:cs typeface="mohammad bold art 1" pitchFamily="2" charset="-78"/>
              </a:rPr>
              <a:t>”</a:t>
            </a:r>
            <a:r>
              <a:rPr lang="ar-EG" sz="3600" b="1" dirty="0" smtClean="0">
                <a:solidFill>
                  <a:srgbClr val="00B0F0"/>
                </a:solidFill>
                <a:latin typeface="Traditional Arabic" pitchFamily="18" charset="-78"/>
                <a:cs typeface="Traditional Arabic" pitchFamily="18" charset="-78"/>
              </a:rPr>
              <a:t> </a:t>
            </a:r>
            <a:r>
              <a:rPr lang="ar-EG" sz="3600" b="1" dirty="0" smtClean="0">
                <a:solidFill>
                  <a:srgbClr val="000066"/>
                </a:solidFill>
                <a:latin typeface="Traditional Arabic" pitchFamily="18" charset="-78"/>
                <a:cs typeface="mohammad bold art 1" pitchFamily="2" charset="-78"/>
              </a:rPr>
              <a:t>محو الأمية “</a:t>
            </a:r>
            <a:endParaRPr lang="en-US" sz="3600" b="1" dirty="0" smtClean="0">
              <a:solidFill>
                <a:srgbClr val="000066"/>
              </a:solidFill>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698171" y="2801232"/>
            <a:ext cx="9318172" cy="2308324"/>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endPar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معايير التقويم الذاتي لبرامج محو أمية الكبار .</a:t>
            </a:r>
          </a:p>
          <a:p>
            <a:pPr marL="449263" indent="-274638" algn="just">
              <a:buBlip>
                <a:blip r:embed="rId6"/>
              </a:buBlip>
            </a:pPr>
            <a:endPar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الارتقاء بجهود تعليم أطفال الشوارع  في مصر بالاستفادة من بعض الخبرات الأجنبية . </a:t>
            </a:r>
          </a:p>
          <a:p>
            <a:pPr marL="449263" indent="-274638" algn="just">
              <a:buBlip>
                <a:blip r:embed="rId6"/>
              </a:buBlip>
            </a:pPr>
            <a:endPar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
        <p:nvSpPr>
          <p:cNvPr id="17" name="Oval 16"/>
          <p:cNvSpPr/>
          <p:nvPr/>
        </p:nvSpPr>
        <p:spPr>
          <a:xfrm>
            <a:off x="2641599" y="769242"/>
            <a:ext cx="6386286" cy="1384935"/>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البحوث الميدانية في مجال   محو </a:t>
            </a: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الأمية</a:t>
            </a:r>
            <a:endPar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698171" y="2801232"/>
            <a:ext cx="9318172" cy="2677656"/>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endPar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المشاركة </a:t>
            </a:r>
            <a:r>
              <a:rPr lang="ar-EG" sz="24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فى</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تنفيذ أهداف المؤتمر السادس لتعليم الكبار في الفترة        من </a:t>
            </a:r>
            <a:r>
              <a:rPr lang="ar-EG" sz="2400" b="1"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26-28 أكتوبر 2015</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a:t>
            </a:r>
          </a:p>
          <a:p>
            <a:pPr marL="449263" indent="-274638" algn="just">
              <a:buBlip>
                <a:blip r:embed="rId6"/>
              </a:buBlip>
            </a:pPr>
            <a:endPar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المشاركة في اللجنة المركزية للتخطيط والخدمات بديوان عام الهيئة العامة لتعليم الكبار . </a:t>
            </a:r>
          </a:p>
          <a:p>
            <a:pPr marL="449263" indent="-274638" algn="just">
              <a:buBlip>
                <a:blip r:embed="rId6"/>
              </a:buBlip>
            </a:pPr>
            <a:endPar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
        <p:nvSpPr>
          <p:cNvPr id="17" name="Oval 16"/>
          <p:cNvSpPr/>
          <p:nvPr/>
        </p:nvSpPr>
        <p:spPr>
          <a:xfrm>
            <a:off x="1689100" y="769242"/>
            <a:ext cx="7721600" cy="757386"/>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أنشطة المركز في مجال   محو الأمية</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7" name="Oval 16"/>
          <p:cNvSpPr/>
          <p:nvPr/>
        </p:nvSpPr>
        <p:spPr>
          <a:xfrm>
            <a:off x="1971675" y="1190625"/>
            <a:ext cx="8324850" cy="2034123"/>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المشاركة في ورش عمل إعداد برنامج التوجيه والإرشاد المهني لتيسير الانتقال إلى العمل لطلاب التعليم الفني في ( برنامج دعم التشغيل / التعاون الألماني الإنمائي </a:t>
            </a:r>
            <a:r>
              <a:rPr lang="en-US" sz="2200" b="1" dirty="0" err="1"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giz</a:t>
            </a:r>
            <a:r>
              <a:rPr lang="en-US" sz="2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 </a:t>
            </a:r>
            <a:r>
              <a:rPr lang="ar-EG" sz="2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 ) </a:t>
            </a:r>
          </a:p>
        </p:txBody>
      </p:sp>
      <p:sp>
        <p:nvSpPr>
          <p:cNvPr id="16" name="Rectangle 15"/>
          <p:cNvSpPr/>
          <p:nvPr/>
        </p:nvSpPr>
        <p:spPr>
          <a:xfrm>
            <a:off x="1698171" y="3702932"/>
            <a:ext cx="9318172" cy="2308324"/>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endPar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توصل فريق العمل الوطني إلى مسودة مقترح سياسات إدخال التوجيه والإرشاد </a:t>
            </a:r>
            <a:r>
              <a:rPr lang="ar-EG" sz="24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فى</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التعليم الفني في مصر ، وأفاد هذا المقترح بضرورة تقديم خدمات التوجيه والإرشاد المهني من خلال النظام التعليمي </a:t>
            </a:r>
            <a:r>
              <a:rPr lang="en-US" sz="2400" b="1"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Career Education</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وفى مراحل تعليمية مختلفة ، ومنها مرحلة الانتقال من </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المدرسة </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إلى العمل . من خلال نقطتان لضرورة تطبيق التوجيه والإرشاد المهني في مصر .</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2105025" y="2564535"/>
            <a:ext cx="8020050" cy="1246495"/>
          </a:xfrm>
          <a:prstGeom prst="rect">
            <a:avLst/>
          </a:prstGeom>
          <a:blipFill>
            <a:blip r:embed="rId3"/>
            <a:tile tx="0" ty="0" sx="100000" sy="100000" flip="none" algn="tl"/>
          </a:blipFill>
          <a:scene3d>
            <a:camera prst="orthographicFront"/>
            <a:lightRig rig="threePt" dir="t"/>
          </a:scene3d>
          <a:sp3d>
            <a:bevelT prst="convex"/>
          </a:sp3d>
        </p:spPr>
        <p:style>
          <a:lnRef idx="1">
            <a:schemeClr val="accent2"/>
          </a:lnRef>
          <a:fillRef idx="2">
            <a:schemeClr val="accent2"/>
          </a:fillRef>
          <a:effectRef idx="1">
            <a:schemeClr val="accent2"/>
          </a:effectRef>
          <a:fontRef idx="minor">
            <a:schemeClr val="dk1"/>
          </a:fontRef>
        </p:style>
        <p:txBody>
          <a:bodyPr wrap="square">
            <a:spAutoFit/>
          </a:bodyPr>
          <a:lstStyle/>
          <a:p>
            <a:pPr algn="ctr" fontAlgn="base">
              <a:spcBef>
                <a:spcPct val="0"/>
              </a:spcBef>
              <a:spcAft>
                <a:spcPct val="0"/>
              </a:spcAft>
            </a:pPr>
            <a:r>
              <a:rPr lang="ar-EG" altLang="zh-CN" sz="4000" b="1" spc="50" dirty="0" smtClean="0">
                <a:ln w="11430"/>
                <a:solidFill>
                  <a:srgbClr val="920000"/>
                </a:solidFill>
                <a:effectLst>
                  <a:outerShdw blurRad="76200" dist="50800" dir="5400000" algn="tl" rotWithShape="0">
                    <a:srgbClr val="000000">
                      <a:alpha val="65000"/>
                    </a:srgbClr>
                  </a:outerShdw>
                </a:effectLst>
                <a:cs typeface="mohammad bold art 1" pitchFamily="2" charset="-78"/>
              </a:rPr>
              <a:t> </a:t>
            </a:r>
            <a:r>
              <a:rPr lang="ar-EG" altLang="zh-CN" sz="3500" b="1" spc="50" dirty="0" smtClean="0">
                <a:ln w="11430"/>
                <a:solidFill>
                  <a:srgbClr val="006600"/>
                </a:solidFill>
                <a:cs typeface="Thaghr 4 Hor." pitchFamily="2" charset="-78"/>
              </a:rPr>
              <a:t>كما قدم </a:t>
            </a:r>
            <a:r>
              <a:rPr lang="ar-EG" altLang="zh-CN" sz="3500" b="1" spc="50" dirty="0" err="1" smtClean="0">
                <a:ln w="11430"/>
                <a:solidFill>
                  <a:srgbClr val="006600"/>
                </a:solidFill>
                <a:cs typeface="Thaghr 4 Hor." pitchFamily="2" charset="-78"/>
              </a:rPr>
              <a:t>المركزشئ</a:t>
            </a:r>
            <a:r>
              <a:rPr lang="ar-EG" altLang="zh-CN" sz="3500" b="1" spc="50" dirty="0" smtClean="0">
                <a:ln w="11430"/>
                <a:solidFill>
                  <a:srgbClr val="006600"/>
                </a:solidFill>
                <a:cs typeface="Thaghr 4 Hor." pitchFamily="2" charset="-78"/>
              </a:rPr>
              <a:t>  </a:t>
            </a:r>
            <a:r>
              <a:rPr lang="ar-EG" altLang="zh-CN" sz="3500" b="1" spc="50" dirty="0" smtClean="0">
                <a:ln w="11430"/>
                <a:solidFill>
                  <a:srgbClr val="006600"/>
                </a:solidFill>
                <a:cs typeface="Thaghr 4 Hor." pitchFamily="2" charset="-78"/>
              </a:rPr>
              <a:t>آليات مقترحة لمواجهة مشكلات التعليم العام التالية</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733551" y="1543051"/>
            <a:ext cx="8992506" cy="4539704"/>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التقويم التربوي مدخل لإصلاح العملية التعليمية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مواجهة ظاهرة غياب الطلاب في المرحلة الثانوية </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كثافة الفصول في التعليم قبل الجامعي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دور مؤسسات المجتمع المدني في دعم العملية التعليمية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الارتقاء برعاية ذوي الاحتياجات الخاصة ودعم التعاون بين الأسرة والمدرسة في مدارس الدمج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الارتقاء بكفاءة المدرسة الابتدائية في تعزيز التربية الأخلاقية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إصلاح التعليم الثانوي العام في مصر .</a:t>
            </a: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تطوير المدارس الذكية في جمهورية مصر العربية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تفعيل مدرستي المتفوقين في العلوم والرياضيات وتقويم مسارهما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اللامركزية في التعليم قبل الجامعي 2008-2015.</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الحوكمة</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والمحاسبية في التعليم قبل الجامعي . </a:t>
            </a:r>
            <a:endParaRPr lang="ar-EG" altLang="zh-CN"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590675" y="1543051"/>
            <a:ext cx="9410700" cy="4616648"/>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lvl="0"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تطوير التوجيه الفني والمتابعة بوزارة التربية والتعليم في ضوء بعض الخبرات الأجنبية.</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التخطيط لاستثمار المبنى المدرسي لتنمية المجتمع المحلى في ضوء التوجهات العالمية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التخطيط للوفاء بالاحتياجات التعليمية للقرى الأكثر احتياجًا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دور المدرسة في بناء الشخصية المصرية في ضوء التوجهات التنموية المعاصرة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تفعيل دور الشراكة المجتمعية في العملية التعليمية وسلطات المحافظات في إدارة التعليم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تطوير أداء القيادات الوسطى بوزارة التربية والتعليم في ضوء أهداف وبرامج الخطة الإستراتيجية للتعليم قبل الجامعي 2014- 2030م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الإرشاد التربوي والمهني بمدارس التعليم قبل الجامعي في مصر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نشر الوعي بأهمية وخطورة تغير المناخ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دمج مفاهيم </a:t>
            </a:r>
            <a:r>
              <a:rPr lang="ar-EG" sz="21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النانوتكنولوجى</a:t>
            </a: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في معايير مناهج العلوم بالتعليم العام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تنمية الثقافة </a:t>
            </a:r>
            <a:r>
              <a:rPr lang="ar-EG" sz="21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النانوتكنولوجية</a:t>
            </a: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لدى معلمي العلوم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تضمين تطبيقات الاستشعار من بعد وتكنولوجيا علوم الأرض والفضاء بمناهج        التعليم العام .</a:t>
            </a:r>
            <a:endParaRPr lang="ar-EG" altLang="zh-CN"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571625" y="1600201"/>
            <a:ext cx="9410700" cy="4662815"/>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التدريس للفصول عالية الكثافة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معايير اختيار معلم المتفوقين </a:t>
            </a: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العزوف عن الالتحاق بالأقسام العلمية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التوجهات المستقبلية اللازمة لإكساب الطلاب مفهوم المواطنة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معوقات التوسع في المدارس الذكية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قصور استخدام التعليم الإلكتروني في المدرسة المصرية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تطوير تكنولوجيا المعلومات في مناهج التعليم العام في ضوء ركائز تكنولوجيا المعلومات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القصور في الاهتمام بالمواد والمجالات العملية بمدارس التعليم الأساسي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تضمين القضايا المعاصرة في مناهج التعليم العام.</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اكتشاف التلاميذ الموهوبين بالمدرسة المصرية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تفعيل التربية الرياضية المدرسية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تفعيل ممارسة الطلاب للأنشطة التربوية بالمرحلة الثانوية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الأنشطة التربوية في مواجهة ظاهرة العنف المدرسي .</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733551" y="1543051"/>
            <a:ext cx="9363074" cy="4293483"/>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lvl="0"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تدريب مشرفي الأنشطة التربوية أثناء الخدمة على اكتشاف ورعاية الموهوبين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تنمية المهارات المهنية لمشرفي الأنشطة الاجتماعية لاكتشاف </a:t>
            </a: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ورعاية </a:t>
            </a: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الموهوبين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متطلبات تحسين بيئة ممارسة الأنشطة التربوية برياض الأطفال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تصميم وتقنين مقياس العائد التربوي للأنشطة التربوية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تقويم مستوى الثقافة البدنية لدى التلاميذ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الأنشطة التربوية في مواجهة ظاهرة العنف المدرسي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ظاهرة الدروس الخصوصية في الثانوية العامة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موقف الإعلام من ضعف المكانة الاجتماعية للمعلم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ضعف الاستفادة من المعلمين المبعوثين للخارج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تنمية مهارات تعلم طلاب التعليم قبل الجامعي في اللغة الانجليزية لتلبية متطلبات     سوق العمل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مواجهة ظاهرة تسرب الطلاب من التعليم .</a:t>
            </a:r>
            <a:endParaRPr lang="en-US"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مواجهة العنف لدى طلاب المرحلة الثانوية .</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0"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9" name="Rectangle 18"/>
          <p:cNvSpPr/>
          <p:nvPr/>
        </p:nvSpPr>
        <p:spPr>
          <a:xfrm>
            <a:off x="1688646" y="2629341"/>
            <a:ext cx="9318172" cy="1384995"/>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algn="just">
              <a:tabLst>
                <a:tab pos="180975" algn="l"/>
              </a:tabLst>
            </a:pPr>
            <a:r>
              <a:rPr lang="ar-EG" sz="2800" b="1" dirty="0" smtClean="0">
                <a:solidFill>
                  <a:schemeClr val="tx1"/>
                </a:solidFill>
                <a:latin typeface="Traditional Arabic" pitchFamily="18" charset="-78"/>
                <a:cs typeface="mohammad bold art 1" pitchFamily="2" charset="-78"/>
              </a:rPr>
              <a:t>أجراء البحوث الميدانية المرتبطة بالخطة الإستراتيجية لتطوير التعليم </a:t>
            </a:r>
            <a:r>
              <a:rPr lang="ar-EG" sz="2800" b="1" dirty="0" smtClean="0">
                <a:solidFill>
                  <a:srgbClr val="C00000"/>
                </a:solidFill>
                <a:latin typeface="Traditional Arabic" pitchFamily="18" charset="-78"/>
                <a:cs typeface="mohammad bold art 1" pitchFamily="2" charset="-78"/>
              </a:rPr>
              <a:t>2014-2030م</a:t>
            </a:r>
            <a:r>
              <a:rPr lang="ar-EG" sz="2800" b="1" dirty="0" smtClean="0">
                <a:solidFill>
                  <a:schemeClr val="tx1"/>
                </a:solidFill>
                <a:latin typeface="Traditional Arabic" pitchFamily="18" charset="-78"/>
                <a:cs typeface="mohammad bold art 1" pitchFamily="2" charset="-78"/>
              </a:rPr>
              <a:t>، وخطة التنمية الاجتماعية والاقتصادية للدولة </a:t>
            </a:r>
            <a:r>
              <a:rPr lang="ar-EG" sz="2800" b="1" dirty="0" smtClean="0">
                <a:solidFill>
                  <a:srgbClr val="C00000"/>
                </a:solidFill>
                <a:latin typeface="Traditional Arabic" pitchFamily="18" charset="-78"/>
                <a:cs typeface="mohammad bold art 1" pitchFamily="2" charset="-78"/>
              </a:rPr>
              <a:t>2030م </a:t>
            </a:r>
            <a:r>
              <a:rPr lang="ar-EG" sz="2800" b="1" dirty="0" smtClean="0">
                <a:solidFill>
                  <a:schemeClr val="tx1"/>
                </a:solidFill>
                <a:latin typeface="Traditional Arabic" pitchFamily="18" charset="-78"/>
                <a:cs typeface="mohammad bold art 1" pitchFamily="2" charset="-78"/>
              </a:rPr>
              <a:t>.</a:t>
            </a:r>
            <a:r>
              <a:rPr lang="ar-EG" sz="2800" b="1" dirty="0" smtClean="0">
                <a:solidFill>
                  <a:srgbClr val="C00000"/>
                </a:solidFill>
                <a:latin typeface="Traditional Arabic" pitchFamily="18" charset="-78"/>
                <a:cs typeface="mohammad bold art 1" pitchFamily="2" charset="-78"/>
              </a:rPr>
              <a:t> </a:t>
            </a:r>
            <a:endParaRPr lang="ar-EG" altLang="zh-CN" sz="3000" b="1" spc="50" dirty="0" smtClean="0">
              <a:ln w="11430"/>
              <a:solidFill>
                <a:srgbClr val="C00000"/>
              </a:solidFill>
              <a:effectLst>
                <a:outerShdw blurRad="76200" dist="50800" dir="5400000" algn="tl" rotWithShape="0">
                  <a:srgbClr val="000000">
                    <a:alpha val="65000"/>
                  </a:srgbClr>
                </a:outerShdw>
              </a:effectLst>
              <a:cs typeface="mohammad bold art 1" pitchFamily="2" charset="-78"/>
            </a:endParaRPr>
          </a:p>
        </p:txBody>
      </p:sp>
      <p:sp>
        <p:nvSpPr>
          <p:cNvPr id="16" name="Oval 15"/>
          <p:cNvSpPr/>
          <p:nvPr/>
        </p:nvSpPr>
        <p:spPr>
          <a:xfrm>
            <a:off x="2705101" y="697578"/>
            <a:ext cx="6362700" cy="887224"/>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3500" b="1" dirty="0" smtClean="0">
                <a:solidFill>
                  <a:srgbClr val="006600"/>
                </a:solidFill>
                <a:latin typeface="Traditional Arabic" pitchFamily="18" charset="-78"/>
                <a:cs typeface="mohammad bold art 1" pitchFamily="2" charset="-78"/>
              </a:rPr>
              <a:t>المجال الأول البحوث</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733551" y="1543051"/>
            <a:ext cx="9363074" cy="4154984"/>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آليات مقترحة للحد من مشكلة التحرش بالفتيات والأطفال في المدارس المصرية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ضعف الوعي القانوني لدي طلاب المرحلة الثانوية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مواجهة ظاهرة غش الطلاب في الامتحانات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تطوير منظومة تقويم طلاب المرحلة الثانوية بمصر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الانضباط المدرسي وآليات تفعيله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اختيار القيادات المدرسية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آليات التنسيق بين مراكز البحوث التربوية ووزارة التربية والتعليم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آليات مقترحة لزيادة معدلات الاستيعاب في مرحلة رياض الأطفال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مدارس الفرصة الثانية كحل بديل للمدارس التقليدية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دعم المشاركة المجتمعية في التعليم العام .</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2105025" y="2564535"/>
            <a:ext cx="8020050" cy="1246495"/>
          </a:xfrm>
          <a:prstGeom prst="rect">
            <a:avLst/>
          </a:prstGeom>
          <a:blipFill>
            <a:blip r:embed="rId3"/>
            <a:tile tx="0" ty="0" sx="100000" sy="100000" flip="none" algn="tl"/>
          </a:blipFill>
          <a:scene3d>
            <a:camera prst="orthographicFront"/>
            <a:lightRig rig="threePt" dir="t"/>
          </a:scene3d>
          <a:sp3d>
            <a:bevelT prst="convex"/>
          </a:sp3d>
        </p:spPr>
        <p:style>
          <a:lnRef idx="1">
            <a:schemeClr val="accent2"/>
          </a:lnRef>
          <a:fillRef idx="2">
            <a:schemeClr val="accent2"/>
          </a:fillRef>
          <a:effectRef idx="1">
            <a:schemeClr val="accent2"/>
          </a:effectRef>
          <a:fontRef idx="minor">
            <a:schemeClr val="dk1"/>
          </a:fontRef>
        </p:style>
        <p:txBody>
          <a:bodyPr wrap="square">
            <a:spAutoFit/>
          </a:bodyPr>
          <a:lstStyle/>
          <a:p>
            <a:pPr algn="ctr" fontAlgn="base">
              <a:spcBef>
                <a:spcPct val="0"/>
              </a:spcBef>
              <a:spcAft>
                <a:spcPct val="0"/>
              </a:spcAft>
            </a:pPr>
            <a:r>
              <a:rPr lang="ar-EG" altLang="zh-CN" sz="4000" b="1" spc="50" dirty="0" smtClean="0">
                <a:ln w="11430"/>
                <a:solidFill>
                  <a:srgbClr val="920000"/>
                </a:solidFill>
                <a:effectLst>
                  <a:outerShdw blurRad="76200" dist="50800" dir="5400000" algn="tl" rotWithShape="0">
                    <a:srgbClr val="000000">
                      <a:alpha val="65000"/>
                    </a:srgbClr>
                  </a:outerShdw>
                </a:effectLst>
                <a:cs typeface="mohammad bold art 1" pitchFamily="2" charset="-78"/>
              </a:rPr>
              <a:t> </a:t>
            </a:r>
            <a:r>
              <a:rPr lang="ar-EG" altLang="zh-CN" sz="3500" b="1" spc="50" dirty="0" smtClean="0">
                <a:ln w="11430"/>
                <a:solidFill>
                  <a:srgbClr val="006600"/>
                </a:solidFill>
                <a:cs typeface="Thaghr 4 Hor." pitchFamily="2" charset="-78"/>
              </a:rPr>
              <a:t>كما قدم المركز  آليات مقترحة لمواجهة مشكلات التعليم الفني التالية</a:t>
            </a:r>
            <a:endParaRPr lang="ar-EG" altLang="zh-CN" sz="3500" b="1" spc="50" dirty="0" smtClean="0">
              <a:ln w="11430"/>
              <a:solidFill>
                <a:srgbClr val="006600"/>
              </a:solidFill>
              <a:cs typeface="Thaghr 4 Hor."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733551" y="1543051"/>
            <a:ext cx="9363074" cy="4154984"/>
          </a:xfrm>
          <a:prstGeom prst="rect">
            <a:avLst/>
          </a:prstGeom>
          <a:blipFill>
            <a:blip r:embed="rId3"/>
            <a:tile tx="0" ty="0" sx="100000" sy="100000" flip="none" algn="tl"/>
          </a:blipFill>
        </p:spPr>
        <p:style>
          <a:lnRef idx="1">
            <a:schemeClr val="accent2"/>
          </a:lnRef>
          <a:fillRef idx="2">
            <a:schemeClr val="accent2"/>
          </a:fillRef>
          <a:effectRef idx="1">
            <a:schemeClr val="accent2"/>
          </a:effectRef>
          <a:fontRef idx="minor">
            <a:schemeClr val="dk1"/>
          </a:fontRef>
        </p:style>
        <p:txBody>
          <a:bodyPr wrap="square">
            <a:spAutoFit/>
          </a:bodyPr>
          <a:lstStyle/>
          <a:p>
            <a:pPr marL="449263" lvl="0"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أساليب مواجهة مشكلات المدرسة الثانوية الزراعية في مصر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المشكلات التي تعاني منها بعض مدارس التعليم الفني في مصر .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تطوير مناهج الاقتصاد في التعليم الثانوي التجاري في ضوء متطلبات             سوق العمل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تنمية القيم البيئية لدى طلاب المدرسة الثانوية الزراعية لمواجهة المشكلات البيئية من خلال المناهج الدراسية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أساليب التوسع في التعليم الفني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منهج مقترح في الطاقة النووية لطلاب التعليم الثانوي الفني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تطوير مناهج التعليم الفني في ضـــــوء احتياجات ومتطلبات سوق العمل .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تدعيم المدارس الفنية بمراكز مصادر التعلم والتدريب والمشروعات الإنتاجية والخدمية كمدخل لإعادة هندسة مدارس التعليم الفني .</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733551" y="1543051"/>
            <a:ext cx="9363074" cy="4832092"/>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lvl="0" indent="-274638" algn="just">
              <a:buBlip>
                <a:blip r:embed="rId6"/>
              </a:buBlip>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تنظيم مقترح لتطوير محتوى مناهــــــج المواد الفنية بالتعليم الفني في ضوء متطلبات ســـوق العــمل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تطوير مناهج التعليم الفني في ضـــــوء متطلبـات التنمـية الاقتصادية والاجتماعية والتحول الديمقراطي في مصر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رؤية مستقبلية لتطوير مناهج التعليم الفني في مصر في ضــــــوء النماذج الدولية لإعداد العمالة ومتطلبات تحقيق التنمية المستدامة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تحديد موجهات لتخطيط البرامج التدريبية المدرسية لتمكين طلاب التعليم الثانوي الفني من امتلاك المهارات اللازمة للتكيف مع احتياجات ومتطلبات أسواق العمل المحلية والعالمية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تصور مقترح لتطوير نظام لتقويم أداء معلمي التدريبات المهنية في مدارس التعليم الثانوي الفني الصناعي وفقًا لمستويات الجودة المعيارية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آليات علاج ظاهرة غياب الطلاب في مدارس التعليم الفني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تصور مقترح لتطوير نظام تقويم أداء طلاب مدارس التعليم الثانوي الفني الصناعي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آليات علاج ظاهرة انتشار الدروس الخصوصية بين الطلاب في مدارس التعليم الفني .</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733551" y="1543051"/>
            <a:ext cx="9363074" cy="4185761"/>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lvl="0" indent="-274638" algn="just">
              <a:buBlip>
                <a:blip r:embed="rId6"/>
              </a:buBlip>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أثر استخدام المدخل التكنولوجي على نمو المفاهيم العلمية والاتجاه نحو التكنولوجيا لدى طلاب التعليم الفني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تنمية مهارات معلمي التعليم الثانوي العام والفني على إجراء البحوث الموقفية (دراسة ميدانية) .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تفعيل جهود الجهات المحلية والدولية الداعمة للتعليم الفني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تصور مقترح لإعادة هيكلة التخصصات الفنية بالتعليم الفني الصناعي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برنامج إرشادي لتوزيع تلاميذ المرحلة الإعدادية على التعليم الفني بأنواعه في ضوء قدراتهم وميولهم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lvl="0" indent="-274638" algn="just">
              <a:buBlip>
                <a:blip r:embed="rId6"/>
              </a:buBlip>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تقويم البرامج التدريبية لمعلمي التعليم الفني في مصر وتطويرها في ضوء الاتجاهات العالمية المعاصرة (ضمن آليات مقترحة لمواجهة تحديات التعليم الفني في مصر)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تصور مقترح لمنهج إدارة المشروعات الصغيرة لطلاب التعليم الفني .</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2105025" y="2564535"/>
            <a:ext cx="8020050" cy="707886"/>
          </a:xfrm>
          <a:prstGeom prst="rect">
            <a:avLst/>
          </a:prstGeom>
          <a:blipFill>
            <a:blip r:embed="rId3"/>
            <a:tile tx="0" ty="0" sx="100000" sy="100000" flip="none" algn="tl"/>
          </a:blipFill>
          <a:scene3d>
            <a:camera prst="orthographicFront"/>
            <a:lightRig rig="threePt" dir="t"/>
          </a:scene3d>
          <a:sp3d>
            <a:bevelT prst="convex"/>
          </a:sp3d>
        </p:spPr>
        <p:style>
          <a:lnRef idx="1">
            <a:schemeClr val="accent2"/>
          </a:lnRef>
          <a:fillRef idx="2">
            <a:schemeClr val="accent2"/>
          </a:fillRef>
          <a:effectRef idx="1">
            <a:schemeClr val="accent2"/>
          </a:effectRef>
          <a:fontRef idx="minor">
            <a:schemeClr val="dk1"/>
          </a:fontRef>
        </p:style>
        <p:txBody>
          <a:bodyPr wrap="square">
            <a:spAutoFit/>
          </a:bodyPr>
          <a:lstStyle/>
          <a:p>
            <a:pPr algn="ctr" fontAlgn="base">
              <a:spcBef>
                <a:spcPct val="0"/>
              </a:spcBef>
              <a:spcAft>
                <a:spcPct val="0"/>
              </a:spcAft>
            </a:pPr>
            <a:r>
              <a:rPr lang="ar-EG" altLang="zh-CN" sz="4000" b="1" spc="50" dirty="0" smtClean="0">
                <a:ln w="11430"/>
                <a:solidFill>
                  <a:srgbClr val="920000"/>
                </a:solidFill>
                <a:effectLst>
                  <a:outerShdw blurRad="76200" dist="50800" dir="5400000" algn="tl" rotWithShape="0">
                    <a:srgbClr val="000000">
                      <a:alpha val="65000"/>
                    </a:srgbClr>
                  </a:outerShdw>
                </a:effectLst>
                <a:cs typeface="mohammad bold art 1" pitchFamily="2" charset="-78"/>
              </a:rPr>
              <a:t> </a:t>
            </a:r>
            <a:r>
              <a:rPr lang="ar-EG" altLang="zh-CN" sz="3500" b="1" spc="50" dirty="0" smtClean="0">
                <a:ln w="11430"/>
                <a:solidFill>
                  <a:srgbClr val="006600"/>
                </a:solidFill>
                <a:cs typeface="Thaghr 4 Hor." pitchFamily="2" charset="-78"/>
              </a:rPr>
              <a:t>كما قدم المركز  معايير جودة البحوث التربوية</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2266950" y="2631210"/>
            <a:ext cx="7572375" cy="1169551"/>
          </a:xfrm>
          <a:prstGeom prst="rect">
            <a:avLst/>
          </a:prstGeom>
          <a:blipFill>
            <a:blip r:embed="rId3"/>
            <a:tile tx="0" ty="0" sx="100000" sy="100000" flip="none" algn="tl"/>
          </a:blipFill>
          <a:scene3d>
            <a:camera prst="orthographicFront"/>
            <a:lightRig rig="threePt" dir="t"/>
          </a:scene3d>
          <a:sp3d>
            <a:bevelT prst="convex"/>
          </a:sp3d>
        </p:spPr>
        <p:style>
          <a:lnRef idx="1">
            <a:schemeClr val="accent2"/>
          </a:lnRef>
          <a:fillRef idx="2">
            <a:schemeClr val="accent2"/>
          </a:fillRef>
          <a:effectRef idx="1">
            <a:schemeClr val="accent2"/>
          </a:effectRef>
          <a:fontRef idx="minor">
            <a:schemeClr val="dk1"/>
          </a:fontRef>
        </p:style>
        <p:txBody>
          <a:bodyPr wrap="square">
            <a:spAutoFit/>
          </a:bodyPr>
          <a:lstStyle/>
          <a:p>
            <a:pPr algn="ctr" fontAlgn="base">
              <a:spcBef>
                <a:spcPct val="0"/>
              </a:spcBef>
              <a:spcAft>
                <a:spcPct val="0"/>
              </a:spcAft>
            </a:pPr>
            <a:r>
              <a:rPr lang="ar-EG" altLang="zh-CN" sz="3500" b="1" spc="50" dirty="0" smtClean="0">
                <a:ln w="11430"/>
                <a:solidFill>
                  <a:srgbClr val="006600"/>
                </a:solidFill>
                <a:cs typeface="Thaghr 4 Hor." pitchFamily="2" charset="-78"/>
              </a:rPr>
              <a:t> الخطة </a:t>
            </a:r>
            <a:r>
              <a:rPr lang="ar-EG" altLang="zh-CN" sz="3500" b="1" spc="50" dirty="0" smtClean="0">
                <a:ln w="11430"/>
                <a:solidFill>
                  <a:srgbClr val="006600"/>
                </a:solidFill>
                <a:cs typeface="Thaghr 4 Hor." pitchFamily="2" charset="-78"/>
              </a:rPr>
              <a:t>المستقبلية</a:t>
            </a:r>
            <a:br>
              <a:rPr lang="ar-EG" altLang="zh-CN" sz="3500" b="1" spc="50" dirty="0" smtClean="0">
                <a:ln w="11430"/>
                <a:solidFill>
                  <a:srgbClr val="006600"/>
                </a:solidFill>
                <a:cs typeface="Thaghr 4 Hor." pitchFamily="2" charset="-78"/>
              </a:rPr>
            </a:br>
            <a:r>
              <a:rPr lang="ar-EG" altLang="zh-CN" sz="3500" b="1" spc="50" dirty="0" smtClean="0">
                <a:ln w="11430"/>
                <a:solidFill>
                  <a:srgbClr val="006600"/>
                </a:solidFill>
                <a:cs typeface="Thaghr 4 Hor." pitchFamily="2" charset="-78"/>
              </a:rPr>
              <a:t>وفقاً لبرامج الخطة التنفيذية 2016-2018م </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698171" y="1943100"/>
            <a:ext cx="9318172" cy="4662815"/>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قام المركز بإعداد خطة بحثية وفق متطلبات  خطة التنمية الاقتصادية والاجتماعية للدولة 2030م، ووفق برامج الوزارة متوسطة الأجل 2016-2018م      تتناول القضايا التالية :</a:t>
            </a:r>
          </a:p>
          <a:p>
            <a:pPr marL="895350" indent="-352425" algn="just">
              <a:lnSpc>
                <a:spcPct val="150000"/>
              </a:lnSpc>
              <a:buClr>
                <a:srgbClr val="C00000"/>
              </a:buClr>
              <a:buFont typeface="Wingdings" pitchFamily="2" charset="2"/>
              <a:buChar char="Ø"/>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تقويم برامج ترقية العاملين بوزارة التربية والتعليم .</a:t>
            </a:r>
          </a:p>
          <a:p>
            <a:pPr marL="895350" indent="-352425" algn="just">
              <a:lnSpc>
                <a:spcPct val="150000"/>
              </a:lnSpc>
              <a:buClr>
                <a:srgbClr val="C00000"/>
              </a:buClr>
              <a:buFont typeface="Wingdings" pitchFamily="2" charset="2"/>
              <a:buChar char="Ø"/>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مقومات البيئة التعليمية الجاذبة .</a:t>
            </a:r>
          </a:p>
          <a:p>
            <a:pPr marL="895350" indent="-352425" algn="just">
              <a:lnSpc>
                <a:spcPct val="150000"/>
              </a:lnSpc>
              <a:buClr>
                <a:srgbClr val="C00000"/>
              </a:buClr>
              <a:buFont typeface="Wingdings" pitchFamily="2" charset="2"/>
              <a:buChar char="Ø"/>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جودة التعليم بالمرحلة الابتدائية .</a:t>
            </a:r>
          </a:p>
          <a:p>
            <a:pPr marL="895350" indent="-352425" algn="just">
              <a:lnSpc>
                <a:spcPct val="150000"/>
              </a:lnSpc>
              <a:buClr>
                <a:srgbClr val="C00000"/>
              </a:buClr>
              <a:buFont typeface="Wingdings" pitchFamily="2" charset="2"/>
              <a:buChar char="Ø"/>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تطوير المناهج الدراسية بالتعليم العام .</a:t>
            </a:r>
          </a:p>
          <a:p>
            <a:pPr marL="895350" indent="-352425" algn="just">
              <a:lnSpc>
                <a:spcPct val="150000"/>
              </a:lnSpc>
              <a:buClr>
                <a:srgbClr val="C00000"/>
              </a:buClr>
              <a:buFont typeface="Wingdings" pitchFamily="2" charset="2"/>
              <a:buChar char="Ø"/>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القضايا المجتمعية المعاصرة في المناهج الدراسية .</a:t>
            </a:r>
          </a:p>
          <a:p>
            <a:pPr marL="895350" indent="-352425" algn="just">
              <a:lnSpc>
                <a:spcPct val="150000"/>
              </a:lnSpc>
              <a:buClr>
                <a:srgbClr val="C00000"/>
              </a:buClr>
              <a:buFont typeface="Wingdings" pitchFamily="2" charset="2"/>
              <a:buChar char="Ø"/>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التنمية المهنية لمعلمي التعليم الفني .</a:t>
            </a:r>
          </a:p>
          <a:p>
            <a:pPr marL="895350" indent="-352425" algn="just">
              <a:lnSpc>
                <a:spcPct val="150000"/>
              </a:lnSpc>
              <a:buClr>
                <a:srgbClr val="C00000"/>
              </a:buClr>
              <a:buFont typeface="Wingdings" pitchFamily="2" charset="2"/>
              <a:buChar char="Ø"/>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دراسة الجوانب الصحية للطلاب .</a:t>
            </a:r>
          </a:p>
        </p:txBody>
      </p:sp>
      <p:sp>
        <p:nvSpPr>
          <p:cNvPr id="17" name="Oval 16"/>
          <p:cNvSpPr/>
          <p:nvPr/>
        </p:nvSpPr>
        <p:spPr>
          <a:xfrm>
            <a:off x="3419475" y="552449"/>
            <a:ext cx="4410075" cy="822305"/>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3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مجال </a:t>
            </a:r>
            <a:r>
              <a:rPr lang="ar-EG" sz="3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البحوث</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698171" y="2438399"/>
            <a:ext cx="9318172" cy="2492990"/>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85725" indent="-6350" algn="just"/>
            <a:endPar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85725" indent="-6350" algn="just"/>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التنسيق بين المركز </a:t>
            </a: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وقطاعات الوزارة </a:t>
            </a: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لإصدار تقرير سنوي يرتبط بقياس زيادة القدرة التنافسية للتعليم في مصر علي غرار تقرير التنافسية العالمية، يهدف قياس مدى التقدم في إنجاز برامج الوزارة وفق الخطة الإستراتيجية وخطة الدولة للتنمية الاقتصادية والاجتماعية </a:t>
            </a:r>
            <a:r>
              <a:rPr lang="ar-EG" sz="2600" b="1"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2030م</a:t>
            </a: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a:t>
            </a:r>
          </a:p>
          <a:p>
            <a:pPr marL="85725" indent="-6350" algn="just"/>
            <a:endPar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
        <p:nvSpPr>
          <p:cNvPr id="17" name="Oval 16"/>
          <p:cNvSpPr/>
          <p:nvPr/>
        </p:nvSpPr>
        <p:spPr>
          <a:xfrm>
            <a:off x="2943225" y="552449"/>
            <a:ext cx="5553075" cy="1384935"/>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متطلبات تفعيل البحوث </a:t>
            </a:r>
            <a:r>
              <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التربوية</a:t>
            </a:r>
            <a:endParaRPr lang="ar-EG" sz="29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2438400" y="2152650"/>
            <a:ext cx="7572375" cy="1615827"/>
          </a:xfrm>
          <a:prstGeom prst="rect">
            <a:avLst/>
          </a:prstGeom>
          <a:blipFill>
            <a:blip r:embed="rId3"/>
            <a:tile tx="0" ty="0" sx="100000" sy="100000" flip="none" algn="tl"/>
          </a:blipFill>
          <a:scene3d>
            <a:camera prst="orthographicFront"/>
            <a:lightRig rig="threePt" dir="t"/>
          </a:scene3d>
          <a:sp3d>
            <a:bevelT prst="convex"/>
          </a:sp3d>
        </p:spPr>
        <p:style>
          <a:lnRef idx="1">
            <a:schemeClr val="accent2"/>
          </a:lnRef>
          <a:fillRef idx="2">
            <a:schemeClr val="accent2"/>
          </a:fillRef>
          <a:effectRef idx="1">
            <a:schemeClr val="accent2"/>
          </a:effectRef>
          <a:fontRef idx="minor">
            <a:schemeClr val="dk1"/>
          </a:fontRef>
        </p:style>
        <p:txBody>
          <a:bodyPr wrap="square">
            <a:spAutoFit/>
          </a:bodyPr>
          <a:lstStyle/>
          <a:p>
            <a:pPr lvl="0" algn="ctr" fontAlgn="base">
              <a:spcBef>
                <a:spcPct val="0"/>
              </a:spcBef>
              <a:spcAft>
                <a:spcPct val="0"/>
              </a:spcAft>
            </a:pPr>
            <a:r>
              <a:rPr lang="ar-EG" altLang="zh-CN" sz="3200" b="1" spc="50" dirty="0" smtClean="0">
                <a:ln w="11430"/>
                <a:solidFill>
                  <a:srgbClr val="006600"/>
                </a:solidFill>
                <a:cs typeface="Thaghr 4 Hor." pitchFamily="2" charset="-78"/>
              </a:rPr>
              <a:t>مشاركة الفرق الوطنية لتحقيق رؤية مصر  2030 وربطها بأهداف التنمية المستدامة العالمية 2030 فيما يخص التعليم  </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0" y="9525"/>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Oval 15"/>
          <p:cNvSpPr/>
          <p:nvPr/>
        </p:nvSpPr>
        <p:spPr>
          <a:xfrm>
            <a:off x="2543175" y="2698748"/>
            <a:ext cx="7781925" cy="1644610"/>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3500" b="1" dirty="0" smtClean="0">
                <a:solidFill>
                  <a:srgbClr val="006600"/>
                </a:solidFill>
                <a:latin typeface="Traditional Arabic" pitchFamily="18" charset="-78"/>
                <a:cs typeface="mohammad bold art 1" pitchFamily="2" charset="-78"/>
              </a:rPr>
              <a:t>المجال </a:t>
            </a:r>
            <a:r>
              <a:rPr lang="ar-EG" sz="3500" b="1" dirty="0" err="1" smtClean="0">
                <a:solidFill>
                  <a:srgbClr val="006600"/>
                </a:solidFill>
                <a:latin typeface="Traditional Arabic" pitchFamily="18" charset="-78"/>
                <a:cs typeface="mohammad bold art 1" pitchFamily="2" charset="-78"/>
              </a:rPr>
              <a:t>الثانى</a:t>
            </a:r>
            <a:endParaRPr lang="ar-EG" sz="3500" b="1" dirty="0" smtClean="0">
              <a:solidFill>
                <a:srgbClr val="006600"/>
              </a:solidFill>
              <a:latin typeface="Traditional Arabic" pitchFamily="18" charset="-78"/>
              <a:cs typeface="mohammad bold art 1" pitchFamily="2" charset="-78"/>
            </a:endParaRPr>
          </a:p>
          <a:p>
            <a:pPr algn="ctr" fontAlgn="base">
              <a:spcBef>
                <a:spcPct val="0"/>
              </a:spcBef>
              <a:spcAft>
                <a:spcPct val="0"/>
              </a:spcAft>
            </a:pPr>
            <a:r>
              <a:rPr lang="ar-EG" sz="3500" b="1" dirty="0" smtClean="0">
                <a:solidFill>
                  <a:srgbClr val="006600"/>
                </a:solidFill>
                <a:latin typeface="Traditional Arabic" pitchFamily="18" charset="-78"/>
                <a:cs typeface="mohammad bold art 1" pitchFamily="2" charset="-78"/>
              </a:rPr>
              <a:t>تكليفات وزارة التربية والتعليم</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0"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4800600" y="1733549"/>
            <a:ext cx="1609725" cy="461665"/>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85725" indent="-6350" algn="ctr"/>
            <a:r>
              <a:rPr lang="ar-EG" sz="24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بعنــــــــــوان</a:t>
            </a:r>
          </a:p>
        </p:txBody>
      </p:sp>
      <p:sp>
        <p:nvSpPr>
          <p:cNvPr id="17" name="Oval 16"/>
          <p:cNvSpPr/>
          <p:nvPr/>
        </p:nvSpPr>
        <p:spPr>
          <a:xfrm>
            <a:off x="2695574" y="304799"/>
            <a:ext cx="6115051" cy="1168539"/>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24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مؤتمر المركز القومي للبحوث                    التربوية والتنمية</a:t>
            </a:r>
          </a:p>
        </p:txBody>
      </p:sp>
      <p:sp>
        <p:nvSpPr>
          <p:cNvPr id="18" name="Rectangle 17"/>
          <p:cNvSpPr/>
          <p:nvPr/>
        </p:nvSpPr>
        <p:spPr>
          <a:xfrm>
            <a:off x="1704976" y="2400299"/>
            <a:ext cx="8077200" cy="1154162"/>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lvl="0" algn="ctr" defTabSz="914400">
              <a:spcBef>
                <a:spcPct val="0"/>
              </a:spcBef>
              <a:defRPr/>
            </a:pPr>
            <a:r>
              <a:rPr lang="ar-EG" sz="24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البحث التربوي في مواجهة قضايا التعليم قبل الجامعي </a:t>
            </a:r>
          </a:p>
          <a:p>
            <a:pPr lvl="0" algn="ctr" defTabSz="914400">
              <a:spcBef>
                <a:spcPct val="0"/>
              </a:spcBef>
              <a:defRPr/>
            </a:pPr>
            <a:r>
              <a:rPr lang="ar-EG" sz="24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 نحو رؤية تنموية ” </a:t>
            </a:r>
          </a:p>
          <a:p>
            <a:pPr lvl="0" algn="ctr" defTabSz="914400">
              <a:spcBef>
                <a:spcPct val="0"/>
              </a:spcBef>
              <a:defRPr/>
            </a:pPr>
            <a:r>
              <a:rPr lang="ar-EG" sz="21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في الفترة من 23-24 مايو 2016</a:t>
            </a:r>
          </a:p>
        </p:txBody>
      </p:sp>
      <p:sp>
        <p:nvSpPr>
          <p:cNvPr id="19" name="Rectangle 18"/>
          <p:cNvSpPr/>
          <p:nvPr/>
        </p:nvSpPr>
        <p:spPr>
          <a:xfrm>
            <a:off x="1685926" y="3790949"/>
            <a:ext cx="8077200" cy="1569660"/>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lvl="0" algn="ctr" defTabSz="914400">
              <a:spcBef>
                <a:spcPct val="0"/>
              </a:spcBef>
              <a:defRPr/>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تحت رعاية</a:t>
            </a:r>
          </a:p>
          <a:p>
            <a:pPr lvl="0" algn="ctr" defTabSz="914400">
              <a:spcBef>
                <a:spcPct val="0"/>
              </a:spcBef>
              <a:defRPr/>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وزير التربية والتعليم والتعليم الفني</a:t>
            </a:r>
          </a:p>
          <a:p>
            <a:pPr lvl="0" algn="ctr" defTabSz="914400">
              <a:spcBef>
                <a:spcPct val="0"/>
              </a:spcBef>
              <a:defRPr/>
            </a:pP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رئيس مجلس إدارة المركز </a:t>
            </a:r>
          </a:p>
          <a:p>
            <a:pPr lvl="0" algn="ctr" defTabSz="914400">
              <a:spcBef>
                <a:spcPct val="0"/>
              </a:spcBef>
              <a:defRPr/>
            </a:pPr>
            <a:r>
              <a:rPr lang="ar-EG" sz="2400" b="1" dirty="0" smtClean="0">
                <a:solidFill>
                  <a:srgbClr val="A50021"/>
                </a:solidFill>
                <a:effectLst>
                  <a:outerShdw blurRad="38100" dist="38100" dir="2700000" algn="tl">
                    <a:srgbClr val="000000">
                      <a:alpha val="43137"/>
                    </a:srgbClr>
                  </a:outerShdw>
                </a:effectLst>
                <a:latin typeface="Traditional Arabic" pitchFamily="18" charset="-78"/>
                <a:cs typeface="mohammad bold art 1" pitchFamily="2" charset="-78"/>
              </a:rPr>
              <a:t>أ.د الهلالي </a:t>
            </a:r>
            <a:r>
              <a:rPr lang="ar-EG" sz="2400" b="1" dirty="0" err="1" smtClean="0">
                <a:solidFill>
                  <a:srgbClr val="A50021"/>
                </a:solidFill>
                <a:effectLst>
                  <a:outerShdw blurRad="38100" dist="38100" dir="2700000" algn="tl">
                    <a:srgbClr val="000000">
                      <a:alpha val="43137"/>
                    </a:srgbClr>
                  </a:outerShdw>
                </a:effectLst>
                <a:latin typeface="Traditional Arabic" pitchFamily="18" charset="-78"/>
                <a:cs typeface="mohammad bold art 1" pitchFamily="2" charset="-78"/>
              </a:rPr>
              <a:t>الشربينى</a:t>
            </a:r>
            <a:r>
              <a:rPr lang="ar-EG" sz="2400" b="1" dirty="0" smtClean="0">
                <a:solidFill>
                  <a:srgbClr val="A50021"/>
                </a:solidFill>
                <a:effectLst>
                  <a:outerShdw blurRad="38100" dist="38100" dir="2700000" algn="tl">
                    <a:srgbClr val="000000">
                      <a:alpha val="43137"/>
                    </a:srgbClr>
                  </a:outerShdw>
                </a:effectLst>
                <a:latin typeface="Traditional Arabic" pitchFamily="18" charset="-78"/>
                <a:cs typeface="mohammad bold art 1" pitchFamily="2" charset="-78"/>
              </a:rPr>
              <a:t> الهلالي </a:t>
            </a:r>
          </a:p>
        </p:txBody>
      </p:sp>
      <p:sp>
        <p:nvSpPr>
          <p:cNvPr id="20" name="Rectangle 19"/>
          <p:cNvSpPr/>
          <p:nvPr/>
        </p:nvSpPr>
        <p:spPr>
          <a:xfrm>
            <a:off x="1647826" y="5572124"/>
            <a:ext cx="8077200" cy="837152"/>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342900" lvl="0" indent="-274320" algn="ctr" defTabSz="914400">
              <a:spcBef>
                <a:spcPct val="20000"/>
              </a:spcBef>
              <a:buClr>
                <a:schemeClr val="accent1"/>
              </a:buClr>
              <a:buSzPct val="76000"/>
              <a:defRPr/>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مدير المركز</a:t>
            </a:r>
          </a:p>
          <a:p>
            <a:pPr marL="342900" lvl="0" indent="-274320" algn="ctr" defTabSz="914400">
              <a:spcBef>
                <a:spcPct val="20000"/>
              </a:spcBef>
              <a:buClr>
                <a:schemeClr val="accent1"/>
              </a:buClr>
              <a:buSzPct val="76000"/>
              <a:defRPr/>
            </a:pPr>
            <a:r>
              <a:rPr lang="ar-EG" sz="2200" b="1" dirty="0" smtClean="0">
                <a:solidFill>
                  <a:srgbClr val="A50021"/>
                </a:solidFill>
                <a:effectLst>
                  <a:outerShdw blurRad="38100" dist="38100" dir="2700000" algn="tl">
                    <a:srgbClr val="000000">
                      <a:alpha val="43137"/>
                    </a:srgbClr>
                  </a:outerShdw>
                </a:effectLst>
                <a:latin typeface="Traditional Arabic" pitchFamily="18" charset="-78"/>
                <a:cs typeface="mohammad bold art 1" pitchFamily="2" charset="-78"/>
              </a:rPr>
              <a:t>أ. د. جيهان كمال محمد</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698171" y="2371725"/>
            <a:ext cx="9318172" cy="3293209"/>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525780" lvl="0" indent="-457200" algn="just">
              <a:buFont typeface="+mj-lt"/>
              <a:buAutoNum type="arabicPeriod"/>
            </a:pP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تكامل الرؤى والتصورات المقترحة لدور البحث التربوي في مواجهة القضايا والمشكلات </a:t>
            </a:r>
            <a:r>
              <a:rPr lang="ar-EG" sz="26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التى</a:t>
            </a: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تواجه التعليم قبل الجامعي . </a:t>
            </a:r>
            <a:endParaRPr lang="en-US"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582930" lvl="0" indent="-514350" algn="just">
              <a:buFont typeface="+mj-lt"/>
              <a:buAutoNum type="arabicPeriod"/>
            </a:pP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دعم وتعزيز دور البحث التربوي في إصلاح النظم التعليمية والممارسات التربوية .</a:t>
            </a:r>
            <a:endParaRPr lang="en-US"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582930" lvl="0" indent="-514350" algn="just">
              <a:buFont typeface="+mj-lt"/>
              <a:buAutoNum type="arabicPeriod"/>
            </a:pP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عرض وتحليل تجارب وخبرات محلية وإقليمية وعالمية في تطوير فاعلية البحث التربوي . </a:t>
            </a:r>
            <a:endParaRPr lang="en-US"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582930" lvl="0" indent="-514350" algn="just">
              <a:buFont typeface="+mj-lt"/>
              <a:buAutoNum type="arabicPeriod"/>
            </a:pPr>
            <a:r>
              <a:rPr lang="ar-EG" sz="26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تجسير</a:t>
            </a: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الفجوة بين البحث التربوي والممارسات التعليمية في مواجهة قضايا التعليم قبل الجامعي .</a:t>
            </a:r>
          </a:p>
        </p:txBody>
      </p:sp>
      <p:sp>
        <p:nvSpPr>
          <p:cNvPr id="17" name="Oval 16"/>
          <p:cNvSpPr/>
          <p:nvPr/>
        </p:nvSpPr>
        <p:spPr>
          <a:xfrm>
            <a:off x="3467100" y="908049"/>
            <a:ext cx="4562476" cy="822305"/>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3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أهـــــداف </a:t>
            </a:r>
            <a:r>
              <a:rPr lang="ar-EG" sz="3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المؤتمـــــر</a:t>
            </a:r>
            <a:endParaRPr lang="ar-EG" sz="3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590675" y="1866900"/>
            <a:ext cx="9368518" cy="4585871"/>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85725" algn="just">
              <a:buNone/>
            </a:pPr>
            <a:r>
              <a:rPr lang="ar-EG" sz="2800" b="1" dirty="0" smtClean="0">
                <a:solidFill>
                  <a:srgbClr val="FF0000"/>
                </a:solidFill>
                <a:latin typeface="Traditional Arabic" pitchFamily="18" charset="-78"/>
                <a:cs typeface="Traditional Arabic" pitchFamily="18" charset="-78"/>
              </a:rPr>
              <a:t> </a:t>
            </a:r>
            <a:r>
              <a:rPr lang="ar-EG"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المحور الأول : بحوث السياسات التربوية ودورها في ضوء المتغيرات الاقتصادية والسياسية والاجتماعية والتوجهات المعاصرة</a:t>
            </a:r>
            <a:endParaRPr lang="en-US"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266700" algn="just">
              <a:buNone/>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تأثير التوجهات الاقتصادية والسياسية والاجتماعية على السياسات التربوية               - التنسيق بين المؤسسات التربوية لدعم قضايا التعليم قبل الجامعي – مقومات استقرار السياسة التعليمية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85725" algn="just">
              <a:buNone/>
            </a:pPr>
            <a:r>
              <a:rPr lang="ar-EG"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المحور الثاني : بحوث التخطيط التربوي ودورها في تحديث النظم التعليمية</a:t>
            </a:r>
            <a:endParaRPr lang="en-US"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266700" algn="just">
              <a:buNone/>
            </a:pP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دور المدرسة في بناء الشخصية المصرية - اللامركزية في التعليم – </a:t>
            </a:r>
            <a:r>
              <a:rPr lang="ar-EG" sz="22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الحوكمة</a:t>
            </a: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والمحاسبية - التخطيط لاستثمار المبنى المدرسي - تطوير أداء القيادات التربوية       - تحديث التنظيمات المدرسية - الشراكة المجتمعية في العملية التعليمية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85725" algn="just">
              <a:buNone/>
            </a:pPr>
            <a:r>
              <a:rPr lang="ar-EG"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المحور الثالث : تطوير المناهج لمواجهة القضايا المعاصرة، وبناء الشخصية المصرية</a:t>
            </a:r>
            <a:endParaRPr lang="en-US"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266700" algn="just">
              <a:buNone/>
            </a:pPr>
            <a:r>
              <a:rPr lang="ar-SA"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تجارب بعض الدول المتقدمة في تطوير المناهج - تضمين المستحدثات العلمية والتكنولوجية في المناهج الدراسية –القضايا المعاصرة في المناهج الدراسية – تنمية مهارات التفكير – تنمية مهارات الأمن الإنساني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
        <p:nvSpPr>
          <p:cNvPr id="17" name="Oval 16"/>
          <p:cNvSpPr/>
          <p:nvPr/>
        </p:nvSpPr>
        <p:spPr>
          <a:xfrm>
            <a:off x="3276600" y="895349"/>
            <a:ext cx="4562476" cy="822305"/>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3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محاور المؤتمـــــر</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590675" y="1619250"/>
            <a:ext cx="9368518" cy="3908762"/>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algn="just"/>
            <a:r>
              <a:rPr lang="ar-EG" sz="2800" b="1" dirty="0" smtClean="0">
                <a:solidFill>
                  <a:srgbClr val="FF0000"/>
                </a:solidFill>
                <a:latin typeface="Traditional Arabic" pitchFamily="18" charset="-78"/>
                <a:cs typeface="Traditional Arabic" pitchFamily="18" charset="-78"/>
              </a:rPr>
              <a:t> </a:t>
            </a:r>
            <a:r>
              <a:rPr lang="ar-EG"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المحور الرابع : القضايا المعاصرة في الأنشطة التربوية ورعاية الموهوبين</a:t>
            </a:r>
            <a:endParaRPr lang="en-US"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180975" algn="just"/>
            <a:r>
              <a:rPr lang="ar-SA"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الأنشطة التربوية ودورها </a:t>
            </a:r>
            <a:r>
              <a:rPr lang="ar-SA" sz="22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فى</a:t>
            </a:r>
            <a:r>
              <a:rPr lang="ar-SA"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تنمية الشخصية -  التحديات والمشكلات في مجال الأنشطة التربوية – البحث التربوي وأساليب الكشف عن الموهوبين ورعايتهم.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algn="just"/>
            <a:r>
              <a:rPr lang="ar-EG"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المحور الخامس : معطيات الثورة المعلوماتية والتكنولوجية ودورها في تطوير            البحث التربوي</a:t>
            </a:r>
            <a:r>
              <a:rPr lang="ar-SA"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 </a:t>
            </a:r>
            <a:endParaRPr lang="en-US"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180975" algn="just"/>
            <a:r>
              <a:rPr lang="ar-SA"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إشكاليات البحث التربوي في ضوء الثورة المعرفية والتكنولوجية- بحوث الإعلام التربوي ودورها في قياس الرأي العام - معايير جودة البحث التربوي – البحث التربوي في ضوء تجارب بعض الدول – البحث التربوي ودوره في تحقيق الأمن المجتمعي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algn="just"/>
            <a:r>
              <a:rPr lang="ar-EG"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المحور السادس : بحوث التعليم الفني وقضايا سوق العمل</a:t>
            </a:r>
            <a:endParaRPr lang="en-US"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180975" algn="just"/>
            <a:r>
              <a:rPr lang="ar-SA"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مناهج التعليم الفني وتنمية المهارات الحياتية – تقويم مخرجات التعليم الفني في      ضوء مهارات سوق العمل – آليات تحديث التعليم الفني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590675" y="1866900"/>
            <a:ext cx="9077325" cy="3908762"/>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85725" algn="just"/>
            <a:r>
              <a:rPr lang="ar-EG"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 </a:t>
            </a:r>
            <a:r>
              <a:rPr lang="ar-SA"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أولا: توصيات تتعلق بدور البحث التربوي في مواجهة القضايا والمشكلات </a:t>
            </a:r>
            <a:r>
              <a:rPr lang="ar-SA" sz="2200" b="1" u="sng" dirty="0" err="1"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التى</a:t>
            </a:r>
            <a:r>
              <a:rPr lang="ar-SA"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 تواجه التعليم قبل الجامعي</a:t>
            </a:r>
            <a:endParaRPr lang="ar-EG"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4500" lvl="0" indent="-266700" algn="just"/>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1- إجراء مسح دقيق لواقع استخدام التكنولوجيا في المدارس والإدارات والمديريات التعليمية، وتهيئة البنية التحتية الملائمة، مع وضع تشريعات لمواكبة ومناسبة لإدخال المكون التكنولوجي على مستوى عمليات التعليم والتعلم، والاهتمام بالتنمية المستمرة للقادة على مختلف المستويات الإدارية  والمعلمين في مجال التكنولوجيا الإدارية وتطبيقاتها، لتوفير قيادات ذات كفاءة وفعالية لإدارة المعرفة داخل المنظمات التعليمية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4500" lvl="0" indent="-355600" algn="just"/>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2- تفعيل وحدة التنمية المهنية داخل المدرسة المصرية </a:t>
            </a:r>
            <a:r>
              <a:rPr lang="ar-EG" sz="22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فى</a:t>
            </a: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ضوء الاحتياجات الفعلية للمعلمين، والتنسيق بين الأكاديمية المهنية للمعلمين والإدارة المركزية للتدريب ووحدات التنمية المهنية للمعلمين داخل المدرسة المصرية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
        <p:nvSpPr>
          <p:cNvPr id="17" name="Oval 16"/>
          <p:cNvSpPr/>
          <p:nvPr/>
        </p:nvSpPr>
        <p:spPr>
          <a:xfrm>
            <a:off x="3276600" y="895349"/>
            <a:ext cx="4562476" cy="822305"/>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3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توصيات المؤتمـــــر</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590675" y="1553029"/>
            <a:ext cx="9368518" cy="4493538"/>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533400" indent="-444500" algn="just"/>
            <a:r>
              <a:rPr lang="ar-EG" sz="2200" b="1"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 </a:t>
            </a: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3- </a:t>
            </a:r>
            <a:r>
              <a:rPr lang="ar-SA"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الوفاء بالاحتياجات التعليمية للقرى الأكثر احتياجا من متطلبات مادية وبشرية</a:t>
            </a: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a:t>
            </a:r>
            <a:r>
              <a:rPr lang="ar-SA"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a:t>
            </a:r>
            <a:endParaRPr lang="en-US"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533400" lvl="0" indent="-444500" algn="just"/>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4- تعزيز نشر الثقافة </a:t>
            </a:r>
            <a:r>
              <a:rPr lang="ar-EG" sz="26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النانوتكنولوجية</a:t>
            </a: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وعلوم الأرض والفضاء وغيرها من المجالات المستحدثة بين الطلاب والمعلمين وذلك بتضمينها  </a:t>
            </a:r>
            <a:r>
              <a:rPr lang="ar-EG" sz="26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فى</a:t>
            </a: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معايير المناهج الدراسية ذات العلاقة، وتدريب المعلمين عليها . </a:t>
            </a:r>
            <a:endParaRPr lang="en-US"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533400" lvl="0" indent="-444500" algn="just"/>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5- تضمين المناهج للقضايا والمشكلات البيئية،  السياسية، الاجتماعية،  العلميـــة، الثقافية بأبعادها المحلية والعالمية .</a:t>
            </a:r>
            <a:endParaRPr lang="en-US"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533400" lvl="0" indent="-444500" algn="just"/>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6- </a:t>
            </a:r>
            <a:r>
              <a:rPr lang="ar-SA"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دمج  موضوعات ومفاهيم مجال تغير المناخ  في معايير مناهج التعليم العام تمهيدا لورودها في الكتب المطورة</a:t>
            </a: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a:t>
            </a:r>
            <a:r>
              <a:rPr lang="ar-EG" sz="26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و</a:t>
            </a:r>
            <a:r>
              <a:rPr lang="ar-SA"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بناء أنشطة لتنمية وعى طلاب بخطورة تغير المناخ وآثاره السلبية، مع توفير أدلة وبرامج لتدريب المعلم على موضوعات ومفاهيم مجال تغير المناخ</a:t>
            </a: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a:t>
            </a:r>
            <a:r>
              <a:rPr lang="ar-SA"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a:t>
            </a:r>
            <a:endParaRPr lang="en-US"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399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590675" y="1553029"/>
            <a:ext cx="9368518" cy="4154984"/>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4500" indent="-355600" algn="just"/>
            <a:r>
              <a:rPr lang="ar-EG" sz="2200" b="1"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 </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7- إعداد معايير لمناهج مدارس المتفوقين </a:t>
            </a:r>
            <a:r>
              <a:rPr lang="en-US" sz="2400" b="1" dirty="0" smtClean="0">
                <a:solidFill>
                  <a:srgbClr val="A50021"/>
                </a:solidFill>
                <a:effectLst>
                  <a:outerShdw blurRad="38100" dist="38100" dir="2700000" algn="tl">
                    <a:srgbClr val="000000">
                      <a:alpha val="43137"/>
                    </a:srgbClr>
                  </a:outerShdw>
                </a:effectLst>
                <a:latin typeface="Traditional Arabic" pitchFamily="18" charset="-78"/>
                <a:cs typeface="mohammad bold art 1" pitchFamily="2" charset="-78"/>
              </a:rPr>
              <a:t>STEM</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لتحدد مدى وتتابع المحتوى العلمي الذي يقدم للطلاب </a:t>
            </a:r>
            <a:r>
              <a:rPr lang="ar-EG" sz="24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فى</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مجالات العلوم والرياضيات، مع مراعاة الطبيعة التكاملية للتدريس </a:t>
            </a:r>
            <a:r>
              <a:rPr lang="ar-EG" sz="24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فى</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هذه المدارس.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4500" lvl="0" indent="-355600" algn="just"/>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8- الاستفادة من نتائج المقارنات بين المناهج المصرية والعالمية </a:t>
            </a:r>
            <a:r>
              <a:rPr lang="ar-EG" sz="24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فى</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مجالات العلوم والرياضيات </a:t>
            </a:r>
            <a:r>
              <a:rPr lang="ar-EG" sz="24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فى</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تطوير المناهج المصرية.</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4500" lvl="0" indent="-355600" algn="just"/>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9- </a:t>
            </a:r>
            <a:r>
              <a:rPr lang="ar-SA"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الشراكة بين رجال الأعمال وخبراء التدريب والمهن المختلفة مع إدارات التعليم والتدريب الفني لتحديد المعايير والمؤشرات والمستويات المهارية لكل مهنة، والتي يجب مراعاتها في برامج الدراسة طبقا للنموذج المقترح.</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4500" lvl="0" indent="-355600" algn="just"/>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10- مراعاة أن تستند مناهج التعليم الفني والمهني بمستوياتها المختلفة إلى </a:t>
            </a:r>
            <a:r>
              <a:rPr lang="ar-EG" sz="24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الكفايات</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التعليمية والمهنية والتي تراعى ربط التأهيل الفني باحتياجات سوق العمل</a:t>
            </a:r>
            <a:r>
              <a:rPr lang="ar-EG" sz="2400" dirty="0" smtClean="0"/>
              <a:t>.</a:t>
            </a:r>
            <a:endParaRPr lang="en-US" sz="2400" dirty="0"/>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590675" y="1553029"/>
            <a:ext cx="9293225" cy="4154984"/>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812800" indent="-546100" algn="just"/>
            <a:r>
              <a:rPr lang="ar-EG" sz="2200" b="1"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 </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11- </a:t>
            </a:r>
            <a:r>
              <a:rPr lang="ar-SA"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مشاركة المؤسسات الإنتاجية ورجال الأعمال وجهات التدريب في تخطيط المناهج وتحديد المعلومات والمهارات اللازمة لإتقان كل تخصص بالإضافة إلى المشاركة في إدارة المدارس الفنية.</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812800" lvl="0" indent="-546100" algn="just"/>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12- </a:t>
            </a:r>
            <a:r>
              <a:rPr lang="ar-SA"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إنشاء وحدة مركزية داخل الوزارة لتحقيق الانضباط داخل المدرسة.</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812800" lvl="0" indent="-546100" algn="just"/>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13- تفعيل دور مجالس الأمناء والآباء والمعلمين، ومؤسسات المجتمع المدني في دعم الأنشطة التربوية التربوية المختلفة داخل المدرسة، وعقد دورات تدريبية لمديري المدارس ووكلاء الأنشطة ومشرفيها، للتدريب على كيفية تعزيز قيم المواطنة والمسئولية الاجتماعية لدى الطلاب،  مع توفير الأماكن المناسبة لممارسة الأنشطة، وتوفير أدوات لقياس وتقويم أداء الطلاب الممارسين للأنشطة التربوية.</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812800" lvl="0" indent="-546100" algn="just"/>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14- تفعيل آليات اكتشاف  الموهوبين ، ووضع برامج لرعايتهم.</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590675" y="1626919"/>
            <a:ext cx="9368518" cy="4801314"/>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85725" algn="just"/>
            <a:r>
              <a:rPr lang="ar-EG"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 ثانيا: </a:t>
            </a:r>
            <a:r>
              <a:rPr lang="ar-SA"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توصيات تتعلق </a:t>
            </a:r>
            <a:r>
              <a:rPr lang="ar-SA" sz="2200" b="1" u="sng" dirty="0" err="1"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بتجسير</a:t>
            </a:r>
            <a:r>
              <a:rPr lang="ar-SA"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 الفجوة بين البحث التربوي والممارسات التعليمية في مواجهة قضايا التعليم قبل الجامعي</a:t>
            </a:r>
            <a:endParaRPr lang="en-US"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4500" lvl="0" indent="-266700" algn="just"/>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1- </a:t>
            </a:r>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نشر ثقافة البحث العلمي التربوي بين أوساط القيادات التعليمية والمعلمين.</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4500" lvl="0" indent="-266700" algn="just"/>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2- وضع إستراتيجية للتكامل بين الجهات البحثية التربوية المتعلقة بالتعليم قبل الجامعي والجهات التنفيذية المستفيدة من نتائج البحوث في المجالات المختلفة .</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4500" lvl="0" indent="-266700" algn="just"/>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3- التنسيق مع الأكاديمية المهنية للمعلم لتفعيل برامج تدريب المعلمين المتنوعة التي تسفر عنها البحوث التربوية، وتقييم أثر هذه البرامج التدريبية.</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4500" lvl="0" indent="-266700" algn="just"/>
            <a:r>
              <a:rPr lang="ar-EG"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4- إجراء ورش عمل بين باحثي المركز القومي للبحوث التربوية والتنمية ومركز تطوير المناهج وقطاعي التعليم العام والفني لتفعيل نتائج البحوث في مجال المناهج الدراسية.</a:t>
            </a:r>
            <a:endParaRPr lang="en-US" sz="24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363538" lvl="0" indent="-363538" algn="just"/>
            <a:endParaRPr lang="en-US"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590675" y="1626919"/>
            <a:ext cx="9368518" cy="2462213"/>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85725" algn="just"/>
            <a:r>
              <a:rPr lang="ar-EG"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 ثالثاً : </a:t>
            </a:r>
            <a:r>
              <a:rPr lang="ar-SA"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rPr>
              <a:t>توصيات تتعلق بدعم وتعزيز دور البحث التربوي في إصلاح النظم التعليمية والممارسات التربوية</a:t>
            </a:r>
            <a:endParaRPr lang="en-US"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533400" lvl="0" indent="-355600" algn="just"/>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1- وضع قواعد ومعايير محددة لجودة البحث التربوي تقابل المعايير العالمية والحرص على تنفيذها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533400" lvl="0" indent="-355600" algn="just"/>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2- وضع خرائط بحثية </a:t>
            </a:r>
            <a:r>
              <a:rPr lang="ar-EG" sz="2200" b="1" dirty="0" err="1"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فى</a:t>
            </a:r>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 كل مجال من المجالات البحثية التربوية تتفق مع القضايا والمشكلات المعاصرة المحلية والعالمية .</a:t>
            </a:r>
            <a:endParaRPr lang="en-US"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533400" lvl="0" indent="-355600" algn="just"/>
            <a:r>
              <a:rPr lang="ar-EG" sz="22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3- زيادة الاهتمام بالمشاريع البحثية وبحوث الفريق . </a:t>
            </a:r>
            <a:endParaRPr lang="en-US" sz="2200" b="1" u="sng" dirty="0" smtClean="0">
              <a:solidFill>
                <a:srgbClr val="C00000"/>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1905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7" name="Rectangle 16"/>
          <p:cNvSpPr/>
          <p:nvPr/>
        </p:nvSpPr>
        <p:spPr>
          <a:xfrm>
            <a:off x="1774210" y="2878162"/>
            <a:ext cx="8770674" cy="1323439"/>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68580" indent="0" algn="ctr">
              <a:buNone/>
            </a:pPr>
            <a:r>
              <a:rPr lang="ar-EG" sz="4000" b="1" baseline="-25000" dirty="0" smtClean="0">
                <a:solidFill>
                  <a:srgbClr val="000066"/>
                </a:solidFill>
                <a:latin typeface="Traditional Arabic" pitchFamily="18" charset="-78"/>
                <a:cs typeface="mohammad bold art 1" pitchFamily="2" charset="-78"/>
              </a:rPr>
              <a:t>الهدف الفرعي الأول</a:t>
            </a:r>
          </a:p>
          <a:p>
            <a:pPr marL="68580" indent="0" algn="ctr">
              <a:buNone/>
            </a:pPr>
            <a:r>
              <a:rPr lang="ar-EG" sz="4000" b="1" baseline="-25000" dirty="0" smtClean="0">
                <a:solidFill>
                  <a:srgbClr val="000066"/>
                </a:solidFill>
                <a:latin typeface="Traditional Arabic" pitchFamily="18" charset="-78"/>
                <a:cs typeface="mohammad bold art 1" pitchFamily="2" charset="-78"/>
              </a:rPr>
              <a:t>” الارتقاء بأداء الإدارة المدرسية “</a:t>
            </a:r>
          </a:p>
          <a:p>
            <a:pPr marL="68580" indent="0" algn="ctr">
              <a:buNone/>
            </a:pPr>
            <a:endParaRPr lang="ar-EG" sz="4000" b="1" baseline="-25000" dirty="0" smtClean="0">
              <a:solidFill>
                <a:srgbClr val="000066"/>
              </a:solidFill>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1270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7" name="Oval 16"/>
          <p:cNvSpPr/>
          <p:nvPr/>
        </p:nvSpPr>
        <p:spPr>
          <a:xfrm>
            <a:off x="2514600" y="2444749"/>
            <a:ext cx="7035800" cy="2293799"/>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endParaRPr lang="ar-EG" sz="3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endParaRPr>
          </a:p>
          <a:p>
            <a:pPr algn="ctr" fontAlgn="base">
              <a:spcBef>
                <a:spcPct val="0"/>
              </a:spcBef>
              <a:spcAft>
                <a:spcPct val="0"/>
              </a:spcAft>
            </a:pPr>
            <a:r>
              <a:rPr lang="ar-EG" sz="36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توثيق بعض أنشطة المركز</a:t>
            </a:r>
          </a:p>
          <a:p>
            <a:pPr algn="ctr" fontAlgn="base">
              <a:spcBef>
                <a:spcPct val="0"/>
              </a:spcBef>
              <a:spcAft>
                <a:spcPct val="0"/>
              </a:spcAft>
            </a:pPr>
            <a:r>
              <a:rPr lang="ar-EG" sz="3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 </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0"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Title 1"/>
          <p:cNvSpPr txBox="1">
            <a:spLocks/>
          </p:cNvSpPr>
          <p:nvPr/>
        </p:nvSpPr>
        <p:spPr>
          <a:xfrm>
            <a:off x="3238501" y="2890967"/>
            <a:ext cx="5295900" cy="1434239"/>
          </a:xfrm>
          <a:prstGeom prst="rect">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marR="0" lvl="0" indent="0" algn="ctr" fontAlgn="base">
              <a:lnSpc>
                <a:spcPct val="90000"/>
              </a:lnSpc>
              <a:spcBef>
                <a:spcPct val="0"/>
              </a:spcBef>
              <a:spcAft>
                <a:spcPct val="0"/>
              </a:spcAft>
              <a:buClrTx/>
              <a:buSzTx/>
              <a:buFontTx/>
              <a:buNone/>
              <a:tabLst/>
              <a:defRPr/>
            </a:pPr>
            <a:endParaRPr lang="ar-EG" sz="3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R="0" lvl="0" indent="0" algn="ctr" fontAlgn="base">
              <a:lnSpc>
                <a:spcPct val="90000"/>
              </a:lnSpc>
              <a:spcBef>
                <a:spcPct val="0"/>
              </a:spcBef>
              <a:spcAft>
                <a:spcPct val="0"/>
              </a:spcAft>
              <a:buClrTx/>
              <a:buSzTx/>
              <a:buFontTx/>
              <a:buNone/>
              <a:tabLst/>
              <a:defRPr/>
            </a:pPr>
            <a:r>
              <a:rPr lang="ar-EG" sz="3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ورش عمل تحقيق الهدف الرابع </a:t>
            </a:r>
          </a:p>
          <a:p>
            <a:pPr marR="0" lvl="0" indent="0" algn="ctr" fontAlgn="base">
              <a:lnSpc>
                <a:spcPct val="90000"/>
              </a:lnSpc>
              <a:spcBef>
                <a:spcPct val="0"/>
              </a:spcBef>
              <a:spcAft>
                <a:spcPct val="0"/>
              </a:spcAft>
              <a:buClrTx/>
              <a:buSzTx/>
              <a:buFontTx/>
              <a:buNone/>
              <a:tabLst/>
              <a:defRPr/>
            </a:pPr>
            <a:endParaRPr lang="ar-EG" sz="3200" b="1" dirty="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agda\Desktop\فبراير 2016\صور الاجتماع\صور الاجتماع 15-2-2016\DSC01804.JPG"/>
          <p:cNvPicPr>
            <a:picLocks noChangeAspect="1" noChangeArrowheads="1"/>
          </p:cNvPicPr>
          <p:nvPr/>
        </p:nvPicPr>
        <p:blipFill>
          <a:blip r:embed="rId2" cstate="print"/>
          <a:srcRect/>
          <a:stretch>
            <a:fillRect/>
          </a:stretch>
        </p:blipFill>
        <p:spPr bwMode="auto">
          <a:xfrm>
            <a:off x="635981" y="352536"/>
            <a:ext cx="10448924" cy="6064028"/>
          </a:xfrm>
          <a:prstGeom prst="rect">
            <a:avLst/>
          </a:prstGeom>
          <a:noFill/>
        </p:spPr>
      </p:pic>
      <p:sp>
        <p:nvSpPr>
          <p:cNvPr id="3" name="Slide Number Placeholder 2"/>
          <p:cNvSpPr>
            <a:spLocks noGrp="1"/>
          </p:cNvSpPr>
          <p:nvPr>
            <p:ph type="sldNum" sz="quarter" idx="12"/>
          </p:nvPr>
        </p:nvSpPr>
        <p:spPr/>
        <p:txBody>
          <a:bodyPr/>
          <a:lstStyle/>
          <a:p>
            <a:fld id="{14A9D3FC-5AF4-4062-A6F9-B7C155771E6C}" type="slidenum">
              <a:rPr lang="ar-EG" smtClean="0"/>
              <a:pPr/>
              <a:t>72</a:t>
            </a:fld>
            <a:endParaRPr lang="ar-EG" dirty="0"/>
          </a:p>
        </p:txBody>
      </p:sp>
    </p:spTree>
  </p:cSld>
  <p:clrMapOvr>
    <a:masterClrMapping/>
  </p:clrMapOvr>
  <p:transition>
    <p:split orient="vert"/>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gda\Desktop\فبراير 2016\صور الاجتماع\صور الاجتماع 15-2-2016\DSC01806.JPG"/>
          <p:cNvPicPr>
            <a:picLocks noChangeAspect="1" noChangeArrowheads="1"/>
          </p:cNvPicPr>
          <p:nvPr/>
        </p:nvPicPr>
        <p:blipFill>
          <a:blip r:embed="rId2" cstate="print"/>
          <a:srcRect/>
          <a:stretch>
            <a:fillRect/>
          </a:stretch>
        </p:blipFill>
        <p:spPr bwMode="auto">
          <a:xfrm>
            <a:off x="635981" y="352536"/>
            <a:ext cx="10267203" cy="6064028"/>
          </a:xfrm>
          <a:prstGeom prst="rect">
            <a:avLst/>
          </a:prstGeom>
          <a:noFill/>
        </p:spPr>
      </p:pic>
      <p:sp>
        <p:nvSpPr>
          <p:cNvPr id="3" name="Slide Number Placeholder 2"/>
          <p:cNvSpPr>
            <a:spLocks noGrp="1"/>
          </p:cNvSpPr>
          <p:nvPr>
            <p:ph type="sldNum" sz="quarter" idx="12"/>
          </p:nvPr>
        </p:nvSpPr>
        <p:spPr/>
        <p:txBody>
          <a:bodyPr/>
          <a:lstStyle/>
          <a:p>
            <a:fld id="{14A9D3FC-5AF4-4062-A6F9-B7C155771E6C}" type="slidenum">
              <a:rPr lang="ar-EG" smtClean="0"/>
              <a:pPr/>
              <a:t>73</a:t>
            </a:fld>
            <a:endParaRPr lang="ar-EG" dirty="0"/>
          </a:p>
        </p:txBody>
      </p:sp>
    </p:spTree>
  </p:cSld>
  <p:clrMapOvr>
    <a:masterClrMapping/>
  </p:clrMapOvr>
  <p:transition>
    <p:split orient="vert"/>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gda\Desktop\فبراير 2016\صور الاجتماع\صور الاجتماع 15-2-2016\DSC01808.JPG"/>
          <p:cNvPicPr>
            <a:picLocks noChangeAspect="1" noChangeArrowheads="1"/>
          </p:cNvPicPr>
          <p:nvPr/>
        </p:nvPicPr>
        <p:blipFill>
          <a:blip r:embed="rId2" cstate="print"/>
          <a:srcRect/>
          <a:stretch>
            <a:fillRect/>
          </a:stretch>
        </p:blipFill>
        <p:spPr bwMode="auto">
          <a:xfrm>
            <a:off x="635981" y="352536"/>
            <a:ext cx="10418597" cy="6064004"/>
          </a:xfrm>
          <a:prstGeom prst="rect">
            <a:avLst/>
          </a:prstGeom>
          <a:noFill/>
        </p:spPr>
      </p:pic>
      <p:sp>
        <p:nvSpPr>
          <p:cNvPr id="3" name="Slide Number Placeholder 2"/>
          <p:cNvSpPr>
            <a:spLocks noGrp="1"/>
          </p:cNvSpPr>
          <p:nvPr>
            <p:ph type="sldNum" sz="quarter" idx="12"/>
          </p:nvPr>
        </p:nvSpPr>
        <p:spPr/>
        <p:txBody>
          <a:bodyPr/>
          <a:lstStyle/>
          <a:p>
            <a:fld id="{14A9D3FC-5AF4-4062-A6F9-B7C155771E6C}" type="slidenum">
              <a:rPr lang="ar-EG" smtClean="0"/>
              <a:pPr/>
              <a:t>74</a:t>
            </a:fld>
            <a:endParaRPr lang="ar-EG" dirty="0"/>
          </a:p>
        </p:txBody>
      </p:sp>
    </p:spTree>
  </p:cSld>
  <p:clrMapOvr>
    <a:masterClrMapping/>
  </p:clrMapOvr>
  <p:transition>
    <p:split orient="vert"/>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Magda\Desktop\فبراير 2016\صور الاجتماع\صور الاجتماع 15-2-2016\DSC01822.JPG"/>
          <p:cNvPicPr>
            <a:picLocks noChangeAspect="1" noChangeArrowheads="1"/>
          </p:cNvPicPr>
          <p:nvPr/>
        </p:nvPicPr>
        <p:blipFill>
          <a:blip r:embed="rId2" cstate="print"/>
          <a:srcRect/>
          <a:stretch>
            <a:fillRect/>
          </a:stretch>
        </p:blipFill>
        <p:spPr bwMode="auto">
          <a:xfrm>
            <a:off x="635981" y="352536"/>
            <a:ext cx="10448924" cy="6064028"/>
          </a:xfrm>
          <a:prstGeom prst="rect">
            <a:avLst/>
          </a:prstGeom>
          <a:noFill/>
        </p:spPr>
      </p:pic>
      <p:sp>
        <p:nvSpPr>
          <p:cNvPr id="3" name="Slide Number Placeholder 2"/>
          <p:cNvSpPr>
            <a:spLocks noGrp="1"/>
          </p:cNvSpPr>
          <p:nvPr>
            <p:ph type="sldNum" sz="quarter" idx="12"/>
          </p:nvPr>
        </p:nvSpPr>
        <p:spPr/>
        <p:txBody>
          <a:bodyPr/>
          <a:lstStyle/>
          <a:p>
            <a:fld id="{14A9D3FC-5AF4-4062-A6F9-B7C155771E6C}" type="slidenum">
              <a:rPr lang="ar-EG" smtClean="0"/>
              <a:pPr/>
              <a:t>75</a:t>
            </a:fld>
            <a:endParaRPr lang="ar-EG" dirty="0"/>
          </a:p>
        </p:txBody>
      </p:sp>
    </p:spTree>
  </p:cSld>
  <p:clrMapOvr>
    <a:masterClrMapping/>
  </p:clrMapOvr>
  <p:transition>
    <p:split orient="vert"/>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agda\Desktop\فبراير 2016\صور الاجتماع\صور الاجتماع 15-2-2016\DSC01834.JPG"/>
          <p:cNvPicPr>
            <a:picLocks noChangeAspect="1" noChangeArrowheads="1"/>
          </p:cNvPicPr>
          <p:nvPr/>
        </p:nvPicPr>
        <p:blipFill>
          <a:blip r:embed="rId2" cstate="print"/>
          <a:srcRect/>
          <a:stretch>
            <a:fillRect/>
          </a:stretch>
        </p:blipFill>
        <p:spPr bwMode="auto">
          <a:xfrm>
            <a:off x="545121" y="352536"/>
            <a:ext cx="10539743" cy="6134516"/>
          </a:xfrm>
          <a:prstGeom prst="rect">
            <a:avLst/>
          </a:prstGeom>
          <a:noFill/>
        </p:spPr>
      </p:pic>
      <p:sp>
        <p:nvSpPr>
          <p:cNvPr id="3" name="Slide Number Placeholder 2"/>
          <p:cNvSpPr>
            <a:spLocks noGrp="1"/>
          </p:cNvSpPr>
          <p:nvPr>
            <p:ph type="sldNum" sz="quarter" idx="12"/>
          </p:nvPr>
        </p:nvSpPr>
        <p:spPr/>
        <p:txBody>
          <a:bodyPr/>
          <a:lstStyle/>
          <a:p>
            <a:fld id="{14A9D3FC-5AF4-4062-A6F9-B7C155771E6C}" type="slidenum">
              <a:rPr lang="ar-EG" smtClean="0"/>
              <a:pPr/>
              <a:t>76</a:t>
            </a:fld>
            <a:endParaRPr lang="ar-EG" dirty="0"/>
          </a:p>
        </p:txBody>
      </p:sp>
    </p:spTree>
  </p:cSld>
  <p:clrMapOvr>
    <a:masterClrMapping/>
  </p:clrMapOvr>
  <p:transition>
    <p:split orient="vert"/>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agda\Desktop\فبراير 2016\صور الاجتماع\صور الاجتماع 15-2-2016\DSC01835.JPG"/>
          <p:cNvPicPr>
            <a:picLocks noChangeAspect="1" noChangeArrowheads="1"/>
          </p:cNvPicPr>
          <p:nvPr/>
        </p:nvPicPr>
        <p:blipFill>
          <a:blip r:embed="rId2" cstate="print"/>
          <a:srcRect/>
          <a:stretch>
            <a:fillRect/>
          </a:stretch>
        </p:blipFill>
        <p:spPr bwMode="auto">
          <a:xfrm>
            <a:off x="635981" y="352536"/>
            <a:ext cx="10358064" cy="6064028"/>
          </a:xfrm>
          <a:prstGeom prst="rect">
            <a:avLst/>
          </a:prstGeom>
          <a:noFill/>
        </p:spPr>
      </p:pic>
      <p:sp>
        <p:nvSpPr>
          <p:cNvPr id="3" name="Slide Number Placeholder 2"/>
          <p:cNvSpPr>
            <a:spLocks noGrp="1"/>
          </p:cNvSpPr>
          <p:nvPr>
            <p:ph type="sldNum" sz="quarter" idx="12"/>
          </p:nvPr>
        </p:nvSpPr>
        <p:spPr/>
        <p:txBody>
          <a:bodyPr/>
          <a:lstStyle/>
          <a:p>
            <a:fld id="{14A9D3FC-5AF4-4062-A6F9-B7C155771E6C}" type="slidenum">
              <a:rPr lang="ar-EG" smtClean="0"/>
              <a:pPr/>
              <a:t>77</a:t>
            </a:fld>
            <a:endParaRPr lang="ar-EG" dirty="0"/>
          </a:p>
        </p:txBody>
      </p:sp>
    </p:spTree>
  </p:cSld>
  <p:clrMapOvr>
    <a:masterClrMapping/>
  </p:clrMapOvr>
  <p:transition>
    <p:split orient="ver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agda\Desktop\فبراير 2016\صور الاجتماع\صور الاجتماع 15-2-2016\DSC01836.JPG"/>
          <p:cNvPicPr>
            <a:picLocks noChangeAspect="1" noChangeArrowheads="1"/>
          </p:cNvPicPr>
          <p:nvPr/>
        </p:nvPicPr>
        <p:blipFill>
          <a:blip r:embed="rId2" cstate="print"/>
          <a:srcRect/>
          <a:stretch>
            <a:fillRect/>
          </a:stretch>
        </p:blipFill>
        <p:spPr bwMode="auto">
          <a:xfrm>
            <a:off x="635981" y="352536"/>
            <a:ext cx="10267203" cy="6134540"/>
          </a:xfrm>
          <a:prstGeom prst="rect">
            <a:avLst/>
          </a:prstGeom>
          <a:noFill/>
        </p:spPr>
      </p:pic>
      <p:sp>
        <p:nvSpPr>
          <p:cNvPr id="3" name="Slide Number Placeholder 2"/>
          <p:cNvSpPr>
            <a:spLocks noGrp="1"/>
          </p:cNvSpPr>
          <p:nvPr>
            <p:ph type="sldNum" sz="quarter" idx="12"/>
          </p:nvPr>
        </p:nvSpPr>
        <p:spPr/>
        <p:txBody>
          <a:bodyPr/>
          <a:lstStyle/>
          <a:p>
            <a:fld id="{14A9D3FC-5AF4-4062-A6F9-B7C155771E6C}" type="slidenum">
              <a:rPr lang="ar-EG" smtClean="0"/>
              <a:pPr/>
              <a:t>78</a:t>
            </a:fld>
            <a:endParaRPr lang="ar-EG" dirty="0"/>
          </a:p>
        </p:txBody>
      </p:sp>
    </p:spTree>
  </p:cSld>
  <p:clrMapOvr>
    <a:masterClrMapping/>
  </p:clrMapOvr>
  <p:transition>
    <p:split orient="ver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agda\Desktop\التعليم 2030\101MSDCF\DSC01988.JPG"/>
          <p:cNvPicPr>
            <a:picLocks noChangeAspect="1" noChangeArrowheads="1"/>
          </p:cNvPicPr>
          <p:nvPr/>
        </p:nvPicPr>
        <p:blipFill>
          <a:blip r:embed="rId2" cstate="print"/>
          <a:srcRect/>
          <a:stretch>
            <a:fillRect/>
          </a:stretch>
        </p:blipFill>
        <p:spPr bwMode="auto">
          <a:xfrm>
            <a:off x="635981" y="352536"/>
            <a:ext cx="10448924" cy="6064028"/>
          </a:xfrm>
          <a:prstGeom prst="rect">
            <a:avLst/>
          </a:prstGeom>
          <a:noFill/>
        </p:spPr>
      </p:pic>
      <p:sp>
        <p:nvSpPr>
          <p:cNvPr id="3" name="Slide Number Placeholder 2"/>
          <p:cNvSpPr>
            <a:spLocks noGrp="1"/>
          </p:cNvSpPr>
          <p:nvPr>
            <p:ph type="sldNum" sz="quarter" idx="12"/>
          </p:nvPr>
        </p:nvSpPr>
        <p:spPr/>
        <p:txBody>
          <a:bodyPr/>
          <a:lstStyle/>
          <a:p>
            <a:fld id="{14A9D3FC-5AF4-4062-A6F9-B7C155771E6C}" type="slidenum">
              <a:rPr lang="ar-EG" smtClean="0"/>
              <a:pPr/>
              <a:t>79</a:t>
            </a:fld>
            <a:endParaRPr lang="ar-EG" dirty="0"/>
          </a:p>
        </p:txBody>
      </p:sp>
    </p:spTree>
  </p:cSld>
  <p:clrMapOvr>
    <a:masterClrMapping/>
  </p:clrMapOvr>
  <p:transition>
    <p:split orient="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552575" y="2651206"/>
            <a:ext cx="9444718" cy="3693319"/>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دراسة بعنوان ” تقويم دورات ترقية العاملين بوزارة التربية والتعليم للوظائف القيادية ” .</a:t>
            </a:r>
          </a:p>
          <a:p>
            <a:pPr marL="449263" indent="-274638" algn="just">
              <a:buBlip>
                <a:blip r:embed="rId6"/>
              </a:buBlip>
            </a:pP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تقويم برامج التأصيل المؤسسي للامركزية في نظام التعليم قبل الجامعي في خطتي ( 2012/2007 – 2030/2014 ) .</a:t>
            </a:r>
          </a:p>
          <a:p>
            <a:pPr marL="449263" indent="-274638" algn="just">
              <a:buBlip>
                <a:blip r:embed="rId6"/>
              </a:buBlip>
            </a:pP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إعادة هيكلة التنظيم الإداري للإدارات التعليمية في ضوء الاتجاهات الإدارية المعاصرة .</a:t>
            </a:r>
          </a:p>
          <a:p>
            <a:pPr marL="449263" indent="-274638" algn="just">
              <a:buBlip>
                <a:blip r:embed="rId6"/>
              </a:buBlip>
            </a:pP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تحسين الإدارة التعليمية في التعليم العام باستخدام مداخل التكنولوجيا الإدارية .</a:t>
            </a:r>
          </a:p>
          <a:p>
            <a:pPr marL="449263" indent="-274638" algn="just">
              <a:buBlip>
                <a:blip r:embed="rId6"/>
              </a:buBlip>
            </a:pP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تخطيط التعاقب القيادي في وزارة التربية والتعليم المصرية . </a:t>
            </a:r>
            <a:endParaRPr lang="ar-EG" altLang="zh-CN" sz="3000" b="1" spc="50" dirty="0" smtClean="0">
              <a:ln w="11430"/>
              <a:solidFill>
                <a:srgbClr val="920000"/>
              </a:solidFill>
              <a:effectLst>
                <a:outerShdw blurRad="76200" dist="50800" dir="5400000" algn="tl" rotWithShape="0">
                  <a:srgbClr val="000000">
                    <a:alpha val="65000"/>
                  </a:srgbClr>
                </a:outerShdw>
              </a:effectLst>
              <a:cs typeface="mohammad bold art 1" pitchFamily="2" charset="-78"/>
            </a:endParaRPr>
          </a:p>
        </p:txBody>
      </p:sp>
      <p:sp>
        <p:nvSpPr>
          <p:cNvPr id="17" name="Oval 16"/>
          <p:cNvSpPr/>
          <p:nvPr/>
        </p:nvSpPr>
        <p:spPr>
          <a:xfrm>
            <a:off x="2510965" y="722535"/>
            <a:ext cx="6923314" cy="1687890"/>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36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البحوث الميدانية للارتقاء بالإدارة المدرسية</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gda\Desktop\التعليم 2030\101MSDCF\DSC01991.JPG"/>
          <p:cNvPicPr>
            <a:picLocks noChangeAspect="1" noChangeArrowheads="1"/>
          </p:cNvPicPr>
          <p:nvPr/>
        </p:nvPicPr>
        <p:blipFill>
          <a:blip r:embed="rId2" cstate="print"/>
          <a:srcRect/>
          <a:stretch>
            <a:fillRect/>
          </a:stretch>
        </p:blipFill>
        <p:spPr bwMode="auto">
          <a:xfrm>
            <a:off x="545120" y="352536"/>
            <a:ext cx="10448924" cy="6134540"/>
          </a:xfrm>
          <a:prstGeom prst="rect">
            <a:avLst/>
          </a:prstGeom>
          <a:noFill/>
        </p:spPr>
      </p:pic>
      <p:sp>
        <p:nvSpPr>
          <p:cNvPr id="3" name="Slide Number Placeholder 2"/>
          <p:cNvSpPr>
            <a:spLocks noGrp="1"/>
          </p:cNvSpPr>
          <p:nvPr>
            <p:ph type="sldNum" sz="quarter" idx="12"/>
          </p:nvPr>
        </p:nvSpPr>
        <p:spPr/>
        <p:txBody>
          <a:bodyPr/>
          <a:lstStyle/>
          <a:p>
            <a:fld id="{14A9D3FC-5AF4-4062-A6F9-B7C155771E6C}" type="slidenum">
              <a:rPr lang="ar-EG" smtClean="0"/>
              <a:pPr/>
              <a:t>80</a:t>
            </a:fld>
            <a:endParaRPr lang="ar-EG" dirty="0"/>
          </a:p>
        </p:txBody>
      </p:sp>
    </p:spTree>
  </p:cSld>
  <p:clrMapOvr>
    <a:masterClrMapping/>
  </p:clrMapOvr>
  <p:transition>
    <p:split orient="vert"/>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gda\Desktop\التعليم 2030\101MSDCF\DSC01994.JPG"/>
          <p:cNvPicPr>
            <a:picLocks noChangeAspect="1" noChangeArrowheads="1"/>
          </p:cNvPicPr>
          <p:nvPr/>
        </p:nvPicPr>
        <p:blipFill>
          <a:blip r:embed="rId2" cstate="print"/>
          <a:srcRect/>
          <a:stretch>
            <a:fillRect/>
          </a:stretch>
        </p:blipFill>
        <p:spPr bwMode="auto">
          <a:xfrm>
            <a:off x="635981" y="352536"/>
            <a:ext cx="10448924" cy="6134540"/>
          </a:xfrm>
          <a:prstGeom prst="rect">
            <a:avLst/>
          </a:prstGeom>
          <a:noFill/>
        </p:spPr>
      </p:pic>
      <p:sp>
        <p:nvSpPr>
          <p:cNvPr id="3" name="Slide Number Placeholder 2"/>
          <p:cNvSpPr>
            <a:spLocks noGrp="1"/>
          </p:cNvSpPr>
          <p:nvPr>
            <p:ph type="sldNum" sz="quarter" idx="12"/>
          </p:nvPr>
        </p:nvSpPr>
        <p:spPr/>
        <p:txBody>
          <a:bodyPr/>
          <a:lstStyle/>
          <a:p>
            <a:fld id="{14A9D3FC-5AF4-4062-A6F9-B7C155771E6C}" type="slidenum">
              <a:rPr lang="ar-EG" smtClean="0"/>
              <a:pPr/>
              <a:t>81</a:t>
            </a:fld>
            <a:endParaRPr lang="ar-EG" dirty="0"/>
          </a:p>
        </p:txBody>
      </p:sp>
    </p:spTree>
  </p:cSld>
  <p:clrMapOvr>
    <a:masterClrMapping/>
  </p:clrMapOvr>
  <p:transition>
    <p:split orient="vert"/>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0"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Title 1"/>
          <p:cNvSpPr txBox="1">
            <a:spLocks/>
          </p:cNvSpPr>
          <p:nvPr/>
        </p:nvSpPr>
        <p:spPr>
          <a:xfrm>
            <a:off x="3238501" y="2890967"/>
            <a:ext cx="5295900" cy="1434239"/>
          </a:xfrm>
          <a:prstGeom prst="rect">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marR="0" lvl="0" indent="0" algn="ctr" fontAlgn="base">
              <a:lnSpc>
                <a:spcPct val="90000"/>
              </a:lnSpc>
              <a:spcBef>
                <a:spcPct val="0"/>
              </a:spcBef>
              <a:spcAft>
                <a:spcPct val="0"/>
              </a:spcAft>
              <a:buClrTx/>
              <a:buSzTx/>
              <a:buFontTx/>
              <a:buNone/>
              <a:tabLst/>
              <a:defRPr/>
            </a:pPr>
            <a:endParaRPr lang="ar-EG" sz="3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R="0" lvl="0" indent="0" algn="ctr" fontAlgn="base">
              <a:lnSpc>
                <a:spcPct val="90000"/>
              </a:lnSpc>
              <a:spcBef>
                <a:spcPct val="0"/>
              </a:spcBef>
              <a:spcAft>
                <a:spcPct val="0"/>
              </a:spcAft>
              <a:buClrTx/>
              <a:buSzTx/>
              <a:buFontTx/>
              <a:buNone/>
              <a:tabLst/>
              <a:defRPr/>
            </a:pPr>
            <a:r>
              <a:rPr lang="ar-EG" sz="3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ورش تدريب العاملين بالمركز</a:t>
            </a:r>
          </a:p>
          <a:p>
            <a:pPr marR="0" lvl="0" indent="0" algn="ctr" fontAlgn="base">
              <a:lnSpc>
                <a:spcPct val="90000"/>
              </a:lnSpc>
              <a:spcBef>
                <a:spcPct val="0"/>
              </a:spcBef>
              <a:spcAft>
                <a:spcPct val="0"/>
              </a:spcAft>
              <a:buClrTx/>
              <a:buSzTx/>
              <a:buFontTx/>
              <a:buNone/>
              <a:tabLst/>
              <a:defRPr/>
            </a:pPr>
            <a:endParaRPr lang="ar-EG" sz="3200" b="1" dirty="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agda\Desktop\صور 5-4-2016\DSC00028.JPG"/>
          <p:cNvPicPr>
            <a:picLocks noChangeAspect="1" noChangeArrowheads="1"/>
          </p:cNvPicPr>
          <p:nvPr/>
        </p:nvPicPr>
        <p:blipFill>
          <a:blip r:embed="rId2" cstate="print"/>
          <a:srcRect/>
          <a:stretch>
            <a:fillRect/>
          </a:stretch>
        </p:blipFill>
        <p:spPr bwMode="auto">
          <a:xfrm>
            <a:off x="635981" y="352536"/>
            <a:ext cx="10358064" cy="6064028"/>
          </a:xfrm>
          <a:prstGeom prst="rect">
            <a:avLst/>
          </a:prstGeom>
          <a:noFill/>
        </p:spPr>
      </p:pic>
      <p:sp>
        <p:nvSpPr>
          <p:cNvPr id="3" name="Slide Number Placeholder 2"/>
          <p:cNvSpPr>
            <a:spLocks noGrp="1"/>
          </p:cNvSpPr>
          <p:nvPr>
            <p:ph type="sldNum" sz="quarter" idx="12"/>
          </p:nvPr>
        </p:nvSpPr>
        <p:spPr/>
        <p:txBody>
          <a:bodyPr/>
          <a:lstStyle/>
          <a:p>
            <a:fld id="{14A9D3FC-5AF4-4062-A6F9-B7C155771E6C}" type="slidenum">
              <a:rPr lang="ar-EG" smtClean="0"/>
              <a:pPr/>
              <a:t>83</a:t>
            </a:fld>
            <a:endParaRPr lang="ar-EG" dirty="0"/>
          </a:p>
        </p:txBody>
      </p:sp>
    </p:spTree>
  </p:cSld>
  <p:clrMapOvr>
    <a:masterClrMapping/>
  </p:clrMapOvr>
  <p:transition>
    <p:split orient="vert"/>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agda\Desktop\صور 5-4-2016\DSC00034.JPG"/>
          <p:cNvPicPr>
            <a:picLocks noChangeAspect="1" noChangeArrowheads="1"/>
          </p:cNvPicPr>
          <p:nvPr/>
        </p:nvPicPr>
        <p:blipFill>
          <a:blip r:embed="rId2" cstate="print"/>
          <a:srcRect/>
          <a:stretch>
            <a:fillRect/>
          </a:stretch>
        </p:blipFill>
        <p:spPr bwMode="auto">
          <a:xfrm>
            <a:off x="817701" y="282024"/>
            <a:ext cx="10359615" cy="6134540"/>
          </a:xfrm>
          <a:prstGeom prst="rect">
            <a:avLst/>
          </a:prstGeom>
          <a:noFill/>
        </p:spPr>
      </p:pic>
      <p:sp>
        <p:nvSpPr>
          <p:cNvPr id="3" name="Slide Number Placeholder 2"/>
          <p:cNvSpPr>
            <a:spLocks noGrp="1"/>
          </p:cNvSpPr>
          <p:nvPr>
            <p:ph type="sldNum" sz="quarter" idx="12"/>
          </p:nvPr>
        </p:nvSpPr>
        <p:spPr/>
        <p:txBody>
          <a:bodyPr/>
          <a:lstStyle/>
          <a:p>
            <a:fld id="{14A9D3FC-5AF4-4062-A6F9-B7C155771E6C}" type="slidenum">
              <a:rPr lang="ar-EG" smtClean="0"/>
              <a:pPr/>
              <a:t>84</a:t>
            </a:fld>
            <a:endParaRPr lang="ar-EG" dirty="0"/>
          </a:p>
        </p:txBody>
      </p:sp>
    </p:spTree>
  </p:cSld>
  <p:clrMapOvr>
    <a:masterClrMapping/>
  </p:clrMapOvr>
  <p:transition>
    <p:split orient="vert"/>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0"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Title 1"/>
          <p:cNvSpPr txBox="1">
            <a:spLocks/>
          </p:cNvSpPr>
          <p:nvPr/>
        </p:nvSpPr>
        <p:spPr>
          <a:xfrm>
            <a:off x="2374900" y="2890967"/>
            <a:ext cx="7848599" cy="1865126"/>
          </a:xfrm>
          <a:prstGeom prst="rect">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marR="0" lvl="0" indent="0" algn="ctr" fontAlgn="base">
              <a:lnSpc>
                <a:spcPct val="90000"/>
              </a:lnSpc>
              <a:spcBef>
                <a:spcPct val="0"/>
              </a:spcBef>
              <a:spcAft>
                <a:spcPct val="0"/>
              </a:spcAft>
              <a:buClrTx/>
              <a:buSzTx/>
              <a:buFontTx/>
              <a:buNone/>
              <a:tabLst/>
              <a:defRPr/>
            </a:pPr>
            <a:endParaRPr lang="ar-EG" sz="3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R="0" lvl="0" indent="0" algn="ctr" fontAlgn="base">
              <a:lnSpc>
                <a:spcPct val="90000"/>
              </a:lnSpc>
              <a:spcBef>
                <a:spcPct val="0"/>
              </a:spcBef>
              <a:spcAft>
                <a:spcPct val="0"/>
              </a:spcAft>
              <a:buClrTx/>
              <a:buSzTx/>
              <a:buFontTx/>
              <a:buNone/>
              <a:tabLst/>
              <a:defRPr/>
            </a:pPr>
            <a:r>
              <a:rPr lang="ar-EG" sz="3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ورشة عمل الإطار العام لتحليل جودة التعليم في مصر</a:t>
            </a:r>
            <a:r>
              <a:rPr lang="en-US" sz="3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 GEQAF </a:t>
            </a:r>
            <a:r>
              <a:rPr lang="ar-EG" sz="3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 بالتعاون مع اليونسكو</a:t>
            </a:r>
          </a:p>
          <a:p>
            <a:pPr marR="0" lvl="0" indent="0" algn="ctr" fontAlgn="base">
              <a:lnSpc>
                <a:spcPct val="90000"/>
              </a:lnSpc>
              <a:spcBef>
                <a:spcPct val="0"/>
              </a:spcBef>
              <a:spcAft>
                <a:spcPct val="0"/>
              </a:spcAft>
              <a:buClrTx/>
              <a:buSzTx/>
              <a:buFontTx/>
              <a:buNone/>
              <a:tabLst/>
              <a:defRPr/>
            </a:pPr>
            <a:endParaRPr lang="ar-EG" sz="3200" b="1" dirty="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srcRect/>
          <a:stretch>
            <a:fillRect/>
          </a:stretch>
        </p:blipFill>
        <p:spPr bwMode="auto">
          <a:xfrm>
            <a:off x="545120" y="352536"/>
            <a:ext cx="10448924" cy="6064028"/>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14A9D3FC-5AF4-4062-A6F9-B7C155771E6C}" type="slidenum">
              <a:rPr lang="ar-EG" smtClean="0"/>
              <a:pPr/>
              <a:t>86</a:t>
            </a:fld>
            <a:endParaRPr lang="ar-EG" dirty="0"/>
          </a:p>
        </p:txBody>
      </p:sp>
    </p:spTree>
  </p:cSld>
  <p:clrMapOvr>
    <a:masterClrMapping/>
  </p:clrMapOvr>
  <p:transition>
    <p:split orient="vert"/>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726841" y="423048"/>
            <a:ext cx="10176343" cy="5923004"/>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14A9D3FC-5AF4-4062-A6F9-B7C155771E6C}" type="slidenum">
              <a:rPr lang="ar-EG" smtClean="0"/>
              <a:pPr/>
              <a:t>87</a:t>
            </a:fld>
            <a:endParaRPr lang="ar-EG" dirty="0"/>
          </a:p>
        </p:txBody>
      </p:sp>
    </p:spTree>
  </p:cSld>
  <p:clrMapOvr>
    <a:masterClrMapping/>
  </p:clrMapOvr>
  <p:transition>
    <p:split orient="vert"/>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726841" y="352536"/>
            <a:ext cx="10267203" cy="5993516"/>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14A9D3FC-5AF4-4062-A6F9-B7C155771E6C}" type="slidenum">
              <a:rPr lang="ar-EG" smtClean="0"/>
              <a:pPr/>
              <a:t>88</a:t>
            </a:fld>
            <a:endParaRPr lang="ar-EG" dirty="0"/>
          </a:p>
        </p:txBody>
      </p:sp>
    </p:spTree>
  </p:cSld>
  <p:clrMapOvr>
    <a:masterClrMapping/>
  </p:clrMapOvr>
  <p:transition>
    <p:split orient="vert"/>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rcRect/>
          <a:stretch>
            <a:fillRect/>
          </a:stretch>
        </p:blipFill>
        <p:spPr bwMode="auto">
          <a:xfrm>
            <a:off x="726841" y="352536"/>
            <a:ext cx="10267203" cy="6064028"/>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14A9D3FC-5AF4-4062-A6F9-B7C155771E6C}" type="slidenum">
              <a:rPr lang="ar-EG" smtClean="0"/>
              <a:pPr/>
              <a:t>89</a:t>
            </a:fld>
            <a:endParaRPr lang="ar-EG" dirty="0"/>
          </a:p>
        </p:txBody>
      </p:sp>
    </p:spTree>
  </p:cSld>
  <p:clrMapOvr>
    <a:masterClrMapping/>
  </p:clrMapOvr>
  <p:transition>
    <p:split orient="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14514"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Rectangle 15"/>
          <p:cNvSpPr/>
          <p:nvPr/>
        </p:nvSpPr>
        <p:spPr>
          <a:xfrm>
            <a:off x="1552575" y="3112851"/>
            <a:ext cx="9444718" cy="2954655"/>
          </a:xfrm>
          <a:prstGeom prst="rect">
            <a:avLst/>
          </a:prstGeom>
          <a:blipFill>
            <a:blip r:embed="rId3"/>
            <a:tile tx="0" ty="0" sx="100000" sy="100000" flip="none" algn="tl"/>
          </a:blipFill>
          <a:scene3d>
            <a:camera prst="orthographicFront"/>
            <a:lightRig rig="threePt" dir="t"/>
          </a:scene3d>
          <a:sp3d>
            <a:bevelT w="165100" prst="coolSlant"/>
          </a:sp3d>
        </p:spPr>
        <p:style>
          <a:lnRef idx="1">
            <a:schemeClr val="accent2"/>
          </a:lnRef>
          <a:fillRef idx="2">
            <a:schemeClr val="accent2"/>
          </a:fillRef>
          <a:effectRef idx="1">
            <a:schemeClr val="accent2"/>
          </a:effectRef>
          <a:fontRef idx="minor">
            <a:schemeClr val="dk1"/>
          </a:fontRef>
        </p:style>
        <p:txBody>
          <a:bodyPr wrap="square">
            <a:spAutoFit/>
          </a:bodyPr>
          <a:lstStyle/>
          <a:p>
            <a:pPr marL="449263" indent="-274638" algn="just">
              <a:buBlip>
                <a:blip r:embed="rId6"/>
              </a:buBlip>
            </a:pPr>
            <a:endPar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مشاركة أعضاء المركز في إعداد حقائب تدريبية بالأكاديمية المهنية لتحسين الإدارة المدرسية .</a:t>
            </a:r>
          </a:p>
          <a:p>
            <a:pPr marL="449263" indent="-274638" algn="just">
              <a:buBlip>
                <a:blip r:embed="rId6"/>
              </a:buBlip>
            </a:pPr>
            <a:endPar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L="449263" indent="-274638" algn="just">
              <a:buBlip>
                <a:blip r:embed="rId6"/>
              </a:buBlip>
            </a:pPr>
            <a:r>
              <a:rPr lang="ar-EG" sz="2600" b="1" dirty="0" smtClean="0">
                <a:solidFill>
                  <a:schemeClr val="tx1"/>
                </a:solidFill>
                <a:effectLst>
                  <a:outerShdw blurRad="38100" dist="38100" dir="2700000" algn="tl">
                    <a:srgbClr val="000000">
                      <a:alpha val="43137"/>
                    </a:srgbClr>
                  </a:outerShdw>
                </a:effectLst>
                <a:latin typeface="Traditional Arabic" pitchFamily="18" charset="-78"/>
                <a:cs typeface="mohammad bold art 1" pitchFamily="2" charset="-78"/>
              </a:rPr>
              <a:t>المشاركة في برامج التثقيف الإداري فيما يرتبط بتحقيق الانضباط داخل المدرسة . </a:t>
            </a:r>
          </a:p>
          <a:p>
            <a:pPr marL="449263" indent="-274638" algn="just">
              <a:buBlip>
                <a:blip r:embed="rId6"/>
              </a:buBlip>
            </a:pPr>
            <a:endParaRPr lang="ar-EG" altLang="zh-CN" sz="3000" b="1" spc="50" dirty="0" smtClean="0">
              <a:ln w="11430"/>
              <a:solidFill>
                <a:srgbClr val="920000"/>
              </a:solidFill>
              <a:effectLst>
                <a:outerShdw blurRad="76200" dist="50800" dir="5400000" algn="tl" rotWithShape="0">
                  <a:srgbClr val="000000">
                    <a:alpha val="65000"/>
                  </a:srgbClr>
                </a:outerShdw>
              </a:effectLst>
              <a:cs typeface="mohammad bold art 1" pitchFamily="2" charset="-78"/>
            </a:endParaRPr>
          </a:p>
        </p:txBody>
      </p:sp>
      <p:sp>
        <p:nvSpPr>
          <p:cNvPr id="17" name="Oval 16"/>
          <p:cNvSpPr/>
          <p:nvPr/>
        </p:nvSpPr>
        <p:spPr>
          <a:xfrm>
            <a:off x="2510965" y="217710"/>
            <a:ext cx="6923314" cy="1687890"/>
          </a:xfrm>
          <a:prstGeom prst="ellipse">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algn="ctr" fontAlgn="base">
              <a:spcBef>
                <a:spcPct val="0"/>
              </a:spcBef>
              <a:spcAft>
                <a:spcPct val="0"/>
              </a:spcAft>
            </a:pPr>
            <a:r>
              <a:rPr lang="ar-EG" sz="36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الأنشطة التربوية للارتقاء بأداء الإدارة المدرسية</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0"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6" name="Title 1"/>
          <p:cNvSpPr txBox="1">
            <a:spLocks/>
          </p:cNvSpPr>
          <p:nvPr/>
        </p:nvSpPr>
        <p:spPr>
          <a:xfrm>
            <a:off x="2933699" y="2903667"/>
            <a:ext cx="6616701" cy="1434239"/>
          </a:xfrm>
          <a:prstGeom prst="rect">
            <a:avLst/>
          </a:prstGeom>
          <a:blipFill>
            <a:blip r:embed="rId3"/>
            <a:tile tx="0" ty="0" sx="100000" sy="100000" flip="none" algn="tl"/>
          </a:blipFill>
          <a:scene3d>
            <a:camera prst="orthographicFront"/>
            <a:lightRig rig="soft" dir="tl">
              <a:rot lat="0" lon="0" rev="0"/>
            </a:lightRig>
          </a:scene3d>
          <a:sp3d>
            <a:bevelT w="139700" prst="cross"/>
          </a:sp3d>
        </p:spPr>
        <p:style>
          <a:lnRef idx="1">
            <a:schemeClr val="accent2"/>
          </a:lnRef>
          <a:fillRef idx="2">
            <a:schemeClr val="accent2"/>
          </a:fillRef>
          <a:effectRef idx="1">
            <a:schemeClr val="accent2"/>
          </a:effectRef>
          <a:fontRef idx="minor">
            <a:schemeClr val="dk1"/>
          </a:fontRef>
        </p:style>
        <p:txBody>
          <a:bodyPr wrap="square">
            <a:spAutoFit/>
            <a:sp3d contourW="25400" prstMaterial="matte">
              <a:bevelT w="25400" h="55880" prst="artDeco"/>
              <a:contourClr>
                <a:schemeClr val="accent2">
                  <a:tint val="20000"/>
                </a:schemeClr>
              </a:contourClr>
            </a:sp3d>
          </a:bodyPr>
          <a:lstStyle/>
          <a:p>
            <a:pPr marR="0" lvl="0" indent="0" algn="ctr" fontAlgn="base">
              <a:lnSpc>
                <a:spcPct val="90000"/>
              </a:lnSpc>
              <a:spcBef>
                <a:spcPct val="0"/>
              </a:spcBef>
              <a:spcAft>
                <a:spcPct val="0"/>
              </a:spcAft>
              <a:buClrTx/>
              <a:buSzTx/>
              <a:buFontTx/>
              <a:buNone/>
              <a:tabLst/>
              <a:defRPr/>
            </a:pPr>
            <a:endParaRPr lang="ar-EG" sz="3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R="0" lvl="0" indent="0" algn="ctr" fontAlgn="base">
              <a:lnSpc>
                <a:spcPct val="90000"/>
              </a:lnSpc>
              <a:spcBef>
                <a:spcPct val="0"/>
              </a:spcBef>
              <a:spcAft>
                <a:spcPct val="0"/>
              </a:spcAft>
              <a:buClrTx/>
              <a:buSzTx/>
              <a:buFontTx/>
              <a:buNone/>
              <a:tabLst/>
              <a:defRPr/>
            </a:pPr>
            <a:r>
              <a:rPr lang="ar-EG" sz="3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ورش عمل مدارس المتفوقين </a:t>
            </a:r>
            <a:r>
              <a:rPr lang="en-US" sz="3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rPr>
              <a:t>STEM</a:t>
            </a:r>
            <a:endParaRPr lang="ar-EG" sz="3200" b="1" dirty="0" smtClean="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endParaRPr>
          </a:p>
          <a:p>
            <a:pPr marR="0" lvl="0" indent="0" algn="ctr" fontAlgn="base">
              <a:lnSpc>
                <a:spcPct val="90000"/>
              </a:lnSpc>
              <a:spcBef>
                <a:spcPct val="0"/>
              </a:spcBef>
              <a:spcAft>
                <a:spcPct val="0"/>
              </a:spcAft>
              <a:buClrTx/>
              <a:buSzTx/>
              <a:buFontTx/>
              <a:buNone/>
              <a:tabLst/>
              <a:defRPr/>
            </a:pPr>
            <a:endParaRPr lang="ar-EG" sz="3200" b="1" dirty="0">
              <a:solidFill>
                <a:srgbClr val="006600"/>
              </a:solidFill>
              <a:effectLst>
                <a:outerShdw blurRad="38100" dist="38100" dir="2700000" algn="tl">
                  <a:srgbClr val="000000">
                    <a:alpha val="43137"/>
                  </a:srgbClr>
                </a:outerShdw>
              </a:effectLst>
              <a:latin typeface="Traditional Arabic" pitchFamily="18" charset="-78"/>
              <a:cs typeface="mohammad bold art 1" pitchFamily="2" charset="-78"/>
            </a:endParaRP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gda\Desktop\New folder\IMG-20160405-WA0004.jpg"/>
          <p:cNvPicPr>
            <a:picLocks noChangeAspect="1" noChangeArrowheads="1"/>
          </p:cNvPicPr>
          <p:nvPr/>
        </p:nvPicPr>
        <p:blipFill>
          <a:blip r:embed="rId2"/>
          <a:srcRect/>
          <a:stretch>
            <a:fillRect/>
          </a:stretch>
        </p:blipFill>
        <p:spPr bwMode="auto">
          <a:xfrm>
            <a:off x="635981" y="352536"/>
            <a:ext cx="10448924" cy="6064028"/>
          </a:xfrm>
          <a:prstGeom prst="rect">
            <a:avLst/>
          </a:prstGeom>
          <a:noFill/>
        </p:spPr>
      </p:pic>
      <p:sp>
        <p:nvSpPr>
          <p:cNvPr id="3" name="Slide Number Placeholder 2"/>
          <p:cNvSpPr>
            <a:spLocks noGrp="1"/>
          </p:cNvSpPr>
          <p:nvPr>
            <p:ph type="sldNum" sz="quarter" idx="12"/>
          </p:nvPr>
        </p:nvSpPr>
        <p:spPr/>
        <p:txBody>
          <a:bodyPr/>
          <a:lstStyle/>
          <a:p>
            <a:fld id="{14A9D3FC-5AF4-4062-A6F9-B7C155771E6C}" type="slidenum">
              <a:rPr lang="ar-EG" smtClean="0"/>
              <a:pPr/>
              <a:t>91</a:t>
            </a:fld>
            <a:endParaRPr lang="ar-EG" dirty="0"/>
          </a:p>
        </p:txBody>
      </p:sp>
    </p:spTree>
  </p:cSld>
  <p:clrMapOvr>
    <a:masterClrMapping/>
  </p:clrMapOvr>
  <p:transition>
    <p:split orient="vert"/>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gda\Desktop\New folder\IMG-20160405-WA0005.jpg"/>
          <p:cNvPicPr>
            <a:picLocks noChangeAspect="1" noChangeArrowheads="1"/>
          </p:cNvPicPr>
          <p:nvPr/>
        </p:nvPicPr>
        <p:blipFill>
          <a:blip r:embed="rId2"/>
          <a:srcRect/>
          <a:stretch>
            <a:fillRect/>
          </a:stretch>
        </p:blipFill>
        <p:spPr bwMode="auto">
          <a:xfrm>
            <a:off x="545121" y="282024"/>
            <a:ext cx="10630644" cy="6134540"/>
          </a:xfrm>
          <a:prstGeom prst="rect">
            <a:avLst/>
          </a:prstGeom>
          <a:noFill/>
        </p:spPr>
      </p:pic>
      <p:sp>
        <p:nvSpPr>
          <p:cNvPr id="3" name="Slide Number Placeholder 2"/>
          <p:cNvSpPr>
            <a:spLocks noGrp="1"/>
          </p:cNvSpPr>
          <p:nvPr>
            <p:ph type="sldNum" sz="quarter" idx="12"/>
          </p:nvPr>
        </p:nvSpPr>
        <p:spPr/>
        <p:txBody>
          <a:bodyPr/>
          <a:lstStyle/>
          <a:p>
            <a:fld id="{14A9D3FC-5AF4-4062-A6F9-B7C155771E6C}" type="slidenum">
              <a:rPr lang="ar-EG" smtClean="0"/>
              <a:pPr/>
              <a:t>92</a:t>
            </a:fld>
            <a:endParaRPr lang="ar-EG" dirty="0"/>
          </a:p>
        </p:txBody>
      </p:sp>
    </p:spTree>
  </p:cSld>
  <p:clrMapOvr>
    <a:masterClrMapping/>
  </p:clrMapOvr>
  <p:transition>
    <p:split orient="vert"/>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Magda\Desktop\New folder\IMG-20160405-WA0007.jpg"/>
          <p:cNvPicPr>
            <a:picLocks noChangeAspect="1" noChangeArrowheads="1"/>
          </p:cNvPicPr>
          <p:nvPr/>
        </p:nvPicPr>
        <p:blipFill>
          <a:blip r:embed="rId2"/>
          <a:srcRect/>
          <a:stretch>
            <a:fillRect/>
          </a:stretch>
        </p:blipFill>
        <p:spPr bwMode="auto">
          <a:xfrm>
            <a:off x="635981" y="352536"/>
            <a:ext cx="10448882" cy="6064028"/>
          </a:xfrm>
          <a:prstGeom prst="rect">
            <a:avLst/>
          </a:prstGeom>
          <a:noFill/>
        </p:spPr>
      </p:pic>
      <p:sp>
        <p:nvSpPr>
          <p:cNvPr id="3" name="Slide Number Placeholder 2"/>
          <p:cNvSpPr>
            <a:spLocks noGrp="1"/>
          </p:cNvSpPr>
          <p:nvPr>
            <p:ph type="sldNum" sz="quarter" idx="12"/>
          </p:nvPr>
        </p:nvSpPr>
        <p:spPr/>
        <p:txBody>
          <a:bodyPr/>
          <a:lstStyle/>
          <a:p>
            <a:fld id="{14A9D3FC-5AF4-4062-A6F9-B7C155771E6C}" type="slidenum">
              <a:rPr lang="ar-EG" smtClean="0"/>
              <a:pPr/>
              <a:t>93</a:t>
            </a:fld>
            <a:endParaRPr lang="ar-EG" dirty="0"/>
          </a:p>
        </p:txBody>
      </p:sp>
    </p:spTree>
  </p:cSld>
  <p:clrMapOvr>
    <a:masterClrMapping/>
  </p:clrMapOvr>
  <p:transition>
    <p:split orient="vert"/>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C:\Users\Magda\Desktop\New folder\IMG-20160405-WA0010.jpg"/>
          <p:cNvPicPr>
            <a:picLocks noChangeAspect="1" noChangeArrowheads="1"/>
          </p:cNvPicPr>
          <p:nvPr/>
        </p:nvPicPr>
        <p:blipFill>
          <a:blip r:embed="rId2"/>
          <a:srcRect/>
          <a:stretch>
            <a:fillRect/>
          </a:stretch>
        </p:blipFill>
        <p:spPr bwMode="auto">
          <a:xfrm>
            <a:off x="635981" y="705096"/>
            <a:ext cx="10358064" cy="5217884"/>
          </a:xfrm>
          <a:prstGeom prst="rect">
            <a:avLst/>
          </a:prstGeom>
          <a:noFill/>
        </p:spPr>
      </p:pic>
      <p:sp>
        <p:nvSpPr>
          <p:cNvPr id="3" name="Slide Number Placeholder 2"/>
          <p:cNvSpPr>
            <a:spLocks noGrp="1"/>
          </p:cNvSpPr>
          <p:nvPr>
            <p:ph type="sldNum" sz="quarter" idx="12"/>
          </p:nvPr>
        </p:nvSpPr>
        <p:spPr/>
        <p:txBody>
          <a:bodyPr/>
          <a:lstStyle/>
          <a:p>
            <a:fld id="{14A9D3FC-5AF4-4062-A6F9-B7C155771E6C}" type="slidenum">
              <a:rPr lang="ar-EG" smtClean="0"/>
              <a:pPr/>
              <a:t>94</a:t>
            </a:fld>
            <a:endParaRPr lang="ar-EG" dirty="0"/>
          </a:p>
        </p:txBody>
      </p:sp>
    </p:spTree>
  </p:cSld>
  <p:clrMapOvr>
    <a:masterClrMapping/>
  </p:clrMapOvr>
  <p:transition>
    <p:split orient="vert"/>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agda\Desktop\New folder\IMG-20160405-WA0015.jpg"/>
          <p:cNvPicPr>
            <a:picLocks noChangeAspect="1" noChangeArrowheads="1"/>
          </p:cNvPicPr>
          <p:nvPr/>
        </p:nvPicPr>
        <p:blipFill>
          <a:blip r:embed="rId2"/>
          <a:srcRect/>
          <a:stretch>
            <a:fillRect/>
          </a:stretch>
        </p:blipFill>
        <p:spPr bwMode="auto">
          <a:xfrm>
            <a:off x="635981" y="705096"/>
            <a:ext cx="10358064" cy="5217884"/>
          </a:xfrm>
          <a:prstGeom prst="rect">
            <a:avLst/>
          </a:prstGeom>
          <a:noFill/>
        </p:spPr>
      </p:pic>
      <p:sp>
        <p:nvSpPr>
          <p:cNvPr id="3" name="Slide Number Placeholder 2"/>
          <p:cNvSpPr>
            <a:spLocks noGrp="1"/>
          </p:cNvSpPr>
          <p:nvPr>
            <p:ph type="sldNum" sz="quarter" idx="12"/>
          </p:nvPr>
        </p:nvSpPr>
        <p:spPr/>
        <p:txBody>
          <a:bodyPr/>
          <a:lstStyle/>
          <a:p>
            <a:fld id="{14A9D3FC-5AF4-4062-A6F9-B7C155771E6C}" type="slidenum">
              <a:rPr lang="ar-EG" smtClean="0"/>
              <a:pPr/>
              <a:t>95</a:t>
            </a:fld>
            <a:endParaRPr lang="ar-EG" dirty="0"/>
          </a:p>
        </p:txBody>
      </p:sp>
    </p:spTree>
  </p:cSld>
  <p:clrMapOvr>
    <a:masterClrMapping/>
  </p:clrMapOvr>
  <p:transition>
    <p:split orient="vert"/>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agda\Desktop\انجازات المركز حتى ابريل 2016\متطلبات العرض والتوثيق\اجتماع رؤساء الشعب 5-4-2016\DSC00045.JPG"/>
          <p:cNvPicPr>
            <a:picLocks noChangeAspect="1" noChangeArrowheads="1"/>
          </p:cNvPicPr>
          <p:nvPr/>
        </p:nvPicPr>
        <p:blipFill>
          <a:blip r:embed="rId2" cstate="print"/>
          <a:srcRect/>
          <a:stretch>
            <a:fillRect/>
          </a:stretch>
        </p:blipFill>
        <p:spPr bwMode="auto">
          <a:xfrm>
            <a:off x="590670" y="282024"/>
            <a:ext cx="10494234" cy="6157982"/>
          </a:xfrm>
          <a:prstGeom prst="rect">
            <a:avLst/>
          </a:prstGeom>
          <a:noFill/>
        </p:spPr>
      </p:pic>
      <p:sp>
        <p:nvSpPr>
          <p:cNvPr id="3" name="Slide Number Placeholder 2"/>
          <p:cNvSpPr>
            <a:spLocks noGrp="1"/>
          </p:cNvSpPr>
          <p:nvPr>
            <p:ph type="sldNum" sz="quarter" idx="12"/>
          </p:nvPr>
        </p:nvSpPr>
        <p:spPr/>
        <p:txBody>
          <a:bodyPr/>
          <a:lstStyle/>
          <a:p>
            <a:fld id="{14A9D3FC-5AF4-4062-A6F9-B7C155771E6C}" type="slidenum">
              <a:rPr lang="ar-EG" smtClean="0"/>
              <a:pPr/>
              <a:t>96</a:t>
            </a:fld>
            <a:endParaRPr lang="ar-EG" dirty="0"/>
          </a:p>
        </p:txBody>
      </p:sp>
    </p:spTree>
  </p:cSld>
  <p:clrMapOvr>
    <a:masterClrMapping/>
  </p:clrMapOvr>
  <p:transition>
    <p:split orient="vert"/>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ar-EG" dirty="0"/>
          </a:p>
        </p:txBody>
      </p:sp>
      <p:sp>
        <p:nvSpPr>
          <p:cNvPr id="3" name="Subtitle 2"/>
          <p:cNvSpPr>
            <a:spLocks noGrp="1"/>
          </p:cNvSpPr>
          <p:nvPr>
            <p:ph type="subTitle" idx="1"/>
          </p:nvPr>
        </p:nvSpPr>
        <p:spPr/>
        <p:txBody>
          <a:bodyPr/>
          <a:lstStyle/>
          <a:p>
            <a:endParaRPr lang="ar-EG"/>
          </a:p>
        </p:txBody>
      </p:sp>
      <p:pic>
        <p:nvPicPr>
          <p:cNvPr id="4" name="Picture 3"/>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bwMode="grayWhite">
          <a:xfrm>
            <a:off x="0" y="0"/>
            <a:ext cx="11630025" cy="6769100"/>
          </a:xfrm>
          <a:prstGeom prst="rect">
            <a:avLst/>
          </a:prstGeom>
          <a:blipFill>
            <a:blip r:embed="rId3"/>
            <a:tile tx="0" ty="0" sx="100000" sy="100000" flip="none" algn="tl"/>
          </a:blipFill>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2" name="Rectangle 11"/>
          <p:cNvSpPr/>
          <p:nvPr/>
        </p:nvSpPr>
        <p:spPr>
          <a:xfrm>
            <a:off x="929251" y="93974"/>
            <a:ext cx="391556" cy="6583961"/>
          </a:xfrm>
          <a:prstGeom prst="rect">
            <a:avLst/>
          </a:prstGeom>
          <a:solidFill>
            <a:srgbClr val="920000"/>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3" name="Rectangle 12"/>
          <p:cNvSpPr/>
          <p:nvPr/>
        </p:nvSpPr>
        <p:spPr>
          <a:xfrm>
            <a:off x="507301" y="88090"/>
            <a:ext cx="421616" cy="65538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sp>
        <p:nvSpPr>
          <p:cNvPr id="14" name="Rectangle 13"/>
          <p:cNvSpPr/>
          <p:nvPr/>
        </p:nvSpPr>
        <p:spPr>
          <a:xfrm>
            <a:off x="67609" y="99660"/>
            <a:ext cx="425878" cy="65538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78623" tIns="39312" rIns="78623" bIns="39312" rtlCol="1" anchor="ctr"/>
          <a:lstStyle/>
          <a:p>
            <a:pPr algn="ctr"/>
            <a:endParaRPr lang="ar-EG"/>
          </a:p>
        </p:txBody>
      </p:sp>
      <p:pic>
        <p:nvPicPr>
          <p:cNvPr id="9" name="Picture 8"/>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57121" y="2574492"/>
            <a:ext cx="1047565" cy="1492894"/>
          </a:xfrm>
          <a:prstGeom prst="rect">
            <a:avLst/>
          </a:prstGeom>
        </p:spPr>
      </p:pic>
      <p:sp>
        <p:nvSpPr>
          <p:cNvPr id="11" name="TextBox 10"/>
          <p:cNvSpPr txBox="1"/>
          <p:nvPr/>
        </p:nvSpPr>
        <p:spPr>
          <a:xfrm>
            <a:off x="1480455" y="1886876"/>
            <a:ext cx="9695543" cy="892552"/>
          </a:xfrm>
          <a:prstGeom prst="rect">
            <a:avLst/>
          </a:prstGeom>
          <a:noFill/>
          <a:ln>
            <a:noFill/>
          </a:ln>
        </p:spPr>
        <p:txBody>
          <a:bodyPr wrap="square" rtlCol="1">
            <a:spAutoFit/>
          </a:bodyPr>
          <a:lstStyle/>
          <a:p>
            <a:pPr lvl="0"/>
            <a:endParaRPr lang="en-US" sz="2000" dirty="0" smtClean="0">
              <a:solidFill>
                <a:srgbClr val="FFCCCC"/>
              </a:solidFill>
              <a:cs typeface="Mohammad Adv bold" pitchFamily="2" charset="-78"/>
            </a:endParaRPr>
          </a:p>
          <a:p>
            <a:pPr lvl="0" algn="just"/>
            <a:endParaRPr lang="ar-EG" altLang="zh-CN" sz="3200" b="1" cap="all" dirty="0" smtClean="0">
              <a:ln w="9000" cmpd="sng">
                <a:solidFill>
                  <a:schemeClr val="accent4">
                    <a:shade val="50000"/>
                    <a:satMod val="120000"/>
                  </a:schemeClr>
                </a:solidFill>
                <a:prstDash val="solid"/>
              </a:ln>
              <a:solidFill>
                <a:schemeClr val="bg1">
                  <a:lumMod val="95000"/>
                </a:schemeClr>
              </a:solidFill>
              <a:effectLst>
                <a:outerShdw blurRad="38100" dist="38100" dir="2700000" algn="tl">
                  <a:srgbClr val="000000">
                    <a:alpha val="43137"/>
                  </a:srgbClr>
                </a:outerShdw>
                <a:reflection blurRad="12700" stA="28000" endPos="45000" dist="1000" dir="5400000" sy="-100000" algn="bl" rotWithShape="0"/>
              </a:effectLst>
              <a:cs typeface="mohammad bold art 1" pitchFamily="2" charset="-78"/>
            </a:endParaRPr>
          </a:p>
        </p:txBody>
      </p:sp>
      <p:pic>
        <p:nvPicPr>
          <p:cNvPr id="15" name="Picture 2" descr="C:\Users\ENAS\Desktop\old logo copy.png"/>
          <p:cNvPicPr>
            <a:picLocks noChangeAspect="1" noChangeArrowheads="1"/>
          </p:cNvPicPr>
          <p:nvPr/>
        </p:nvPicPr>
        <p:blipFill>
          <a:blip r:embed="rId5" cstate="print"/>
          <a:srcRect/>
          <a:stretch>
            <a:fillRect/>
          </a:stretch>
        </p:blipFill>
        <p:spPr bwMode="auto">
          <a:xfrm>
            <a:off x="9449873" y="56969"/>
            <a:ext cx="2113956" cy="1597659"/>
          </a:xfrm>
          <a:prstGeom prst="rect">
            <a:avLst/>
          </a:prstGeom>
          <a:noFill/>
        </p:spPr>
      </p:pic>
      <p:sp>
        <p:nvSpPr>
          <p:cNvPr id="17" name="شكل بيضاوي 16"/>
          <p:cNvSpPr/>
          <p:nvPr/>
        </p:nvSpPr>
        <p:spPr>
          <a:xfrm>
            <a:off x="3648076" y="3114676"/>
            <a:ext cx="5400674" cy="1504949"/>
          </a:xfrm>
          <a:prstGeom prst="ellipse">
            <a:avLst/>
          </a:prstGeom>
          <a:blipFill>
            <a:blip r:embed="rId6"/>
            <a:tile tx="0" ty="0" sx="100000" sy="100000" flip="none" algn="tl"/>
          </a:blipFill>
          <a:scene3d>
            <a:camera prst="orthographicFront"/>
            <a:lightRig rig="threePt" dir="t"/>
          </a:scene3d>
          <a:sp3d>
            <a:bevelT w="139700" h="139700" prst="divot"/>
          </a:sp3d>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indent="387658" algn="ctr" fontAlgn="base">
              <a:spcBef>
                <a:spcPct val="0"/>
              </a:spcBef>
              <a:spcAft>
                <a:spcPct val="0"/>
              </a:spcAft>
            </a:pPr>
            <a:r>
              <a:rPr lang="ar-EG" altLang="zh-CN" sz="3200" b="1" cap="all" dirty="0" smtClean="0">
                <a:ln w="9000" cmpd="sng">
                  <a:solidFill>
                    <a:schemeClr val="accent4">
                      <a:shade val="50000"/>
                      <a:satMod val="120000"/>
                    </a:schemeClr>
                  </a:solidFill>
                  <a:prstDash val="solid"/>
                </a:ln>
                <a:solidFill>
                  <a:srgbClr val="006600"/>
                </a:solidFill>
                <a:effectLst>
                  <a:reflection blurRad="12700" stA="28000" endPos="45000" dist="1000" dir="5400000" sy="-100000" algn="bl" rotWithShape="0"/>
                </a:effectLst>
                <a:cs typeface="Thaghr 4 Hor." pitchFamily="2" charset="-78"/>
              </a:rPr>
              <a:t>شكراً لحسن استماعكم</a:t>
            </a:r>
          </a:p>
        </p:txBody>
      </p:sp>
    </p:spTree>
    <p:extLst>
      <p:ext uri="{BB962C8B-B14F-4D97-AF65-F5344CB8AC3E}">
        <p14:creationId xmlns="" xmlns:p14="http://schemas.microsoft.com/office/powerpoint/2010/main" val="3680848739"/>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2820</TotalTime>
  <Words>4003</Words>
  <Application>Microsoft Office PowerPoint</Application>
  <PresentationFormat>Custom</PresentationFormat>
  <Paragraphs>402</Paragraphs>
  <Slides>97</Slides>
  <Notes>0</Notes>
  <HiddenSlides>0</HiddenSlides>
  <MMClips>0</MMClips>
  <ScaleCrop>false</ScaleCrop>
  <HeadingPairs>
    <vt:vector size="4" baseType="variant">
      <vt:variant>
        <vt:lpstr>Theme</vt:lpstr>
      </vt:variant>
      <vt:variant>
        <vt:i4>1</vt:i4>
      </vt:variant>
      <vt:variant>
        <vt:lpstr>Slide Titles</vt:lpstr>
      </vt:variant>
      <vt:variant>
        <vt:i4>97</vt:i4>
      </vt:variant>
    </vt:vector>
  </HeadingPairs>
  <TitlesOfParts>
    <vt:vector size="9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Slide 91</vt:lpstr>
      <vt:lpstr>Slide 92</vt:lpstr>
      <vt:lpstr>Slide 93</vt:lpstr>
      <vt:lpstr>Slide 94</vt:lpstr>
      <vt:lpstr>Slide 95</vt:lpstr>
      <vt:lpstr>Slide 96</vt:lpstr>
      <vt:lpstr>Slide 97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mounes</dc:creator>
  <cp:lastModifiedBy>Hanaa_Tawfik</cp:lastModifiedBy>
  <cp:revision>822</cp:revision>
  <dcterms:created xsi:type="dcterms:W3CDTF">2015-04-26T17:13:05Z</dcterms:created>
  <dcterms:modified xsi:type="dcterms:W3CDTF">2016-10-10T10:15:28Z</dcterms:modified>
</cp:coreProperties>
</file>